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727" r:id="rId5"/>
    <p:sldMasterId id="2147483744" r:id="rId6"/>
    <p:sldMasterId id="2147483761" r:id="rId7"/>
  </p:sldMasterIdLst>
  <p:sldIdLst>
    <p:sldId id="256" r:id="rId8"/>
    <p:sldId id="258" r:id="rId9"/>
    <p:sldId id="283" r:id="rId10"/>
    <p:sldId id="257" r:id="rId11"/>
    <p:sldId id="280" r:id="rId12"/>
    <p:sldId id="259" r:id="rId13"/>
    <p:sldId id="273" r:id="rId14"/>
    <p:sldId id="274" r:id="rId15"/>
    <p:sldId id="275" r:id="rId16"/>
    <p:sldId id="276" r:id="rId17"/>
    <p:sldId id="282" r:id="rId18"/>
    <p:sldId id="277" r:id="rId19"/>
    <p:sldId id="278" r:id="rId20"/>
    <p:sldId id="279" r:id="rId21"/>
    <p:sldId id="271" r:id="rId22"/>
    <p:sldId id="262" r:id="rId23"/>
    <p:sldId id="263" r:id="rId24"/>
    <p:sldId id="264" r:id="rId25"/>
    <p:sldId id="268" r:id="rId26"/>
    <p:sldId id="265" r:id="rId27"/>
    <p:sldId id="281" r:id="rId28"/>
    <p:sldId id="266" r:id="rId29"/>
    <p:sldId id="270" r:id="rId30"/>
    <p:sldId id="261" r:id="rId31"/>
    <p:sldId id="285" r:id="rId32"/>
    <p:sldId id="286" r:id="rId33"/>
    <p:sldId id="284" r:id="rId34"/>
    <p:sldId id="289" r:id="rId35"/>
    <p:sldId id="287" r:id="rId36"/>
    <p:sldId id="288" r:id="rId37"/>
    <p:sldId id="269" r:id="rId38"/>
    <p:sldId id="2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EA806-C263-493B-B386-C5CE866A9855}" v="1" dt="2024-06-16T11:33:21.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Heysmond" userId="b1cc20ec-a078-4280-96a0-ac409b80437e" providerId="ADAL" clId="{03CEA806-C263-493B-B386-C5CE866A9855}"/>
    <pc:docChg chg="undo custSel addSld delSld modSld">
      <pc:chgData name="Michelle Heysmond" userId="b1cc20ec-a078-4280-96a0-ac409b80437e" providerId="ADAL" clId="{03CEA806-C263-493B-B386-C5CE866A9855}" dt="2024-06-30T15:27:11.507" v="426" actId="403"/>
      <pc:docMkLst>
        <pc:docMk/>
      </pc:docMkLst>
      <pc:sldChg chg="modSp mod">
        <pc:chgData name="Michelle Heysmond" userId="b1cc20ec-a078-4280-96a0-ac409b80437e" providerId="ADAL" clId="{03CEA806-C263-493B-B386-C5CE866A9855}" dt="2024-06-16T12:49:44.582" v="153" actId="20577"/>
        <pc:sldMkLst>
          <pc:docMk/>
          <pc:sldMk cId="2269320978" sldId="259"/>
        </pc:sldMkLst>
        <pc:spChg chg="mod">
          <ac:chgData name="Michelle Heysmond" userId="b1cc20ec-a078-4280-96a0-ac409b80437e" providerId="ADAL" clId="{03CEA806-C263-493B-B386-C5CE866A9855}" dt="2024-06-16T12:49:44.582" v="153" actId="20577"/>
          <ac:spMkLst>
            <pc:docMk/>
            <pc:sldMk cId="2269320978" sldId="259"/>
            <ac:spMk id="4" creationId="{00000000-0000-0000-0000-000000000000}"/>
          </ac:spMkLst>
        </pc:spChg>
      </pc:sldChg>
      <pc:sldChg chg="modSp mod">
        <pc:chgData name="Michelle Heysmond" userId="b1cc20ec-a078-4280-96a0-ac409b80437e" providerId="ADAL" clId="{03CEA806-C263-493B-B386-C5CE866A9855}" dt="2024-06-16T12:51:09.484" v="231" actId="313"/>
        <pc:sldMkLst>
          <pc:docMk/>
          <pc:sldMk cId="2425764645" sldId="263"/>
        </pc:sldMkLst>
        <pc:spChg chg="mod">
          <ac:chgData name="Michelle Heysmond" userId="b1cc20ec-a078-4280-96a0-ac409b80437e" providerId="ADAL" clId="{03CEA806-C263-493B-B386-C5CE866A9855}" dt="2024-06-16T12:51:09.484" v="231" actId="313"/>
          <ac:spMkLst>
            <pc:docMk/>
            <pc:sldMk cId="2425764645" sldId="263"/>
            <ac:spMk id="3" creationId="{00000000-0000-0000-0000-000000000000}"/>
          </ac:spMkLst>
        </pc:spChg>
      </pc:sldChg>
      <pc:sldChg chg="modSp mod">
        <pc:chgData name="Michelle Heysmond" userId="b1cc20ec-a078-4280-96a0-ac409b80437e" providerId="ADAL" clId="{03CEA806-C263-493B-B386-C5CE866A9855}" dt="2024-06-16T11:35:04.618" v="98" actId="20577"/>
        <pc:sldMkLst>
          <pc:docMk/>
          <pc:sldMk cId="1315251204" sldId="268"/>
        </pc:sldMkLst>
        <pc:spChg chg="mod">
          <ac:chgData name="Michelle Heysmond" userId="b1cc20ec-a078-4280-96a0-ac409b80437e" providerId="ADAL" clId="{03CEA806-C263-493B-B386-C5CE866A9855}" dt="2024-06-16T11:35:04.618" v="98" actId="20577"/>
          <ac:spMkLst>
            <pc:docMk/>
            <pc:sldMk cId="1315251204" sldId="268"/>
            <ac:spMk id="3" creationId="{00000000-0000-0000-0000-000000000000}"/>
          </ac:spMkLst>
        </pc:spChg>
      </pc:sldChg>
      <pc:sldChg chg="modSp mod">
        <pc:chgData name="Michelle Heysmond" userId="b1cc20ec-a078-4280-96a0-ac409b80437e" providerId="ADAL" clId="{03CEA806-C263-493B-B386-C5CE866A9855}" dt="2024-06-16T12:50:18.773" v="160" actId="20577"/>
        <pc:sldMkLst>
          <pc:docMk/>
          <pc:sldMk cId="4011747063" sldId="271"/>
        </pc:sldMkLst>
        <pc:spChg chg="mod">
          <ac:chgData name="Michelle Heysmond" userId="b1cc20ec-a078-4280-96a0-ac409b80437e" providerId="ADAL" clId="{03CEA806-C263-493B-B386-C5CE866A9855}" dt="2024-06-16T12:50:18.773" v="160" actId="20577"/>
          <ac:spMkLst>
            <pc:docMk/>
            <pc:sldMk cId="4011747063" sldId="271"/>
            <ac:spMk id="3" creationId="{00000000-0000-0000-0000-000000000000}"/>
          </ac:spMkLst>
        </pc:spChg>
      </pc:sldChg>
      <pc:sldChg chg="modSp mod">
        <pc:chgData name="Michelle Heysmond" userId="b1cc20ec-a078-4280-96a0-ac409b80437e" providerId="ADAL" clId="{03CEA806-C263-493B-B386-C5CE866A9855}" dt="2024-06-16T12:39:07.165" v="116" actId="20577"/>
        <pc:sldMkLst>
          <pc:docMk/>
          <pc:sldMk cId="2251482972" sldId="277"/>
        </pc:sldMkLst>
        <pc:spChg chg="mod">
          <ac:chgData name="Michelle Heysmond" userId="b1cc20ec-a078-4280-96a0-ac409b80437e" providerId="ADAL" clId="{03CEA806-C263-493B-B386-C5CE866A9855}" dt="2024-06-16T12:39:07.165" v="116" actId="20577"/>
          <ac:spMkLst>
            <pc:docMk/>
            <pc:sldMk cId="2251482972" sldId="277"/>
            <ac:spMk id="3" creationId="{00000000-0000-0000-0000-000000000000}"/>
          </ac:spMkLst>
        </pc:spChg>
      </pc:sldChg>
      <pc:sldChg chg="addSp modSp mod">
        <pc:chgData name="Michelle Heysmond" userId="b1cc20ec-a078-4280-96a0-ac409b80437e" providerId="ADAL" clId="{03CEA806-C263-493B-B386-C5CE866A9855}" dt="2024-06-30T15:27:11.507" v="426" actId="403"/>
        <pc:sldMkLst>
          <pc:docMk/>
          <pc:sldMk cId="150101849" sldId="283"/>
        </pc:sldMkLst>
        <pc:spChg chg="mod">
          <ac:chgData name="Michelle Heysmond" userId="b1cc20ec-a078-4280-96a0-ac409b80437e" providerId="ADAL" clId="{03CEA806-C263-493B-B386-C5CE866A9855}" dt="2024-06-16T11:34:16.102" v="36" actId="20577"/>
          <ac:spMkLst>
            <pc:docMk/>
            <pc:sldMk cId="150101849" sldId="283"/>
            <ac:spMk id="3" creationId="{00000000-0000-0000-0000-000000000000}"/>
          </ac:spMkLst>
        </pc:spChg>
        <pc:spChg chg="mod">
          <ac:chgData name="Michelle Heysmond" userId="b1cc20ec-a078-4280-96a0-ac409b80437e" providerId="ADAL" clId="{03CEA806-C263-493B-B386-C5CE866A9855}" dt="2024-06-30T15:27:11.507" v="426" actId="403"/>
          <ac:spMkLst>
            <pc:docMk/>
            <pc:sldMk cId="150101849" sldId="283"/>
            <ac:spMk id="8" creationId="{23FB59F9-F4F6-8037-F49E-FFFBB2E0588B}"/>
          </ac:spMkLst>
        </pc:spChg>
        <pc:picChg chg="add mod">
          <ac:chgData name="Michelle Heysmond" userId="b1cc20ec-a078-4280-96a0-ac409b80437e" providerId="ADAL" clId="{03CEA806-C263-493B-B386-C5CE866A9855}" dt="2024-06-30T15:10:34.657" v="235" actId="1076"/>
          <ac:picMkLst>
            <pc:docMk/>
            <pc:sldMk cId="150101849" sldId="283"/>
            <ac:picMk id="12" creationId="{D1538419-4546-F1BB-FACC-86F2D85F7A6F}"/>
          </ac:picMkLst>
        </pc:picChg>
      </pc:sldChg>
      <pc:sldChg chg="modSp mod">
        <pc:chgData name="Michelle Heysmond" userId="b1cc20ec-a078-4280-96a0-ac409b80437e" providerId="ADAL" clId="{03CEA806-C263-493B-B386-C5CE866A9855}" dt="2024-06-16T11:35:35.682" v="112" actId="20577"/>
        <pc:sldMkLst>
          <pc:docMk/>
          <pc:sldMk cId="3637753853" sldId="284"/>
        </pc:sldMkLst>
        <pc:spChg chg="mod">
          <ac:chgData name="Michelle Heysmond" userId="b1cc20ec-a078-4280-96a0-ac409b80437e" providerId="ADAL" clId="{03CEA806-C263-493B-B386-C5CE866A9855}" dt="2024-06-16T11:35:35.682" v="112" actId="20577"/>
          <ac:spMkLst>
            <pc:docMk/>
            <pc:sldMk cId="3637753853" sldId="284"/>
            <ac:spMk id="3" creationId="{00000000-0000-0000-0000-000000000000}"/>
          </ac:spMkLst>
        </pc:spChg>
      </pc:sldChg>
      <pc:sldChg chg="new del">
        <pc:chgData name="Michelle Heysmond" userId="b1cc20ec-a078-4280-96a0-ac409b80437e" providerId="ADAL" clId="{03CEA806-C263-493B-B386-C5CE866A9855}" dt="2024-06-16T11:46:00.690" v="114" actId="680"/>
        <pc:sldMkLst>
          <pc:docMk/>
          <pc:sldMk cId="2443488836" sldId="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CE0A3-842E-4767-BCDF-7D5FBB3A603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216E2DA-267F-4006-AF58-7DA551CFFDAB}">
      <dgm:prSet custT="1"/>
      <dgm:spPr/>
      <dgm:t>
        <a:bodyPr/>
        <a:lstStyle/>
        <a:p>
          <a:r>
            <a:rPr lang="en-GB" sz="3200" dirty="0">
              <a:solidFill>
                <a:schemeClr val="tx1"/>
              </a:solidFill>
              <a:latin typeface="Sassoon Penpals" panose="02000400000000000000" pitchFamily="2" charset="0"/>
            </a:rPr>
            <a:t>Play is an important part of the daily routine in the foundation stage.</a:t>
          </a:r>
          <a:endParaRPr lang="en-US" sz="3200" dirty="0">
            <a:solidFill>
              <a:schemeClr val="tx1"/>
            </a:solidFill>
            <a:latin typeface="Sassoon Penpals" panose="02000400000000000000" pitchFamily="2" charset="0"/>
          </a:endParaRPr>
        </a:p>
      </dgm:t>
    </dgm:pt>
    <dgm:pt modelId="{E80B583D-C0FD-4135-B0B1-52026DB96D5E}" type="parTrans" cxnId="{DD5B1424-FA8E-44C7-88F2-EE54085C78C8}">
      <dgm:prSet/>
      <dgm:spPr/>
      <dgm:t>
        <a:bodyPr/>
        <a:lstStyle/>
        <a:p>
          <a:endParaRPr lang="en-US"/>
        </a:p>
      </dgm:t>
    </dgm:pt>
    <dgm:pt modelId="{3F3C66BE-FBAA-42AC-8170-FB61F035F89B}" type="sibTrans" cxnId="{DD5B1424-FA8E-44C7-88F2-EE54085C78C8}">
      <dgm:prSet/>
      <dgm:spPr/>
      <dgm:t>
        <a:bodyPr/>
        <a:lstStyle/>
        <a:p>
          <a:endParaRPr lang="en-US"/>
        </a:p>
      </dgm:t>
    </dgm:pt>
    <dgm:pt modelId="{D30937EE-64BA-454A-8BDB-6C235B747353}">
      <dgm:prSet custT="1"/>
      <dgm:spPr/>
      <dgm:t>
        <a:bodyPr/>
        <a:lstStyle/>
        <a:p>
          <a:r>
            <a:rPr lang="en-GB" sz="2800" dirty="0">
              <a:solidFill>
                <a:schemeClr val="tx1"/>
              </a:solidFill>
              <a:latin typeface="Sassoon Penpals" panose="02000400000000000000" pitchFamily="2" charset="0"/>
            </a:rPr>
            <a:t>Play in the foundation stage is well planned by the EYFS team and is aimed at developing the children’s ability to explore creatively.</a:t>
          </a:r>
          <a:endParaRPr lang="en-US" sz="2800" dirty="0">
            <a:solidFill>
              <a:schemeClr val="tx1"/>
            </a:solidFill>
            <a:latin typeface="Sassoon Penpals" panose="02000400000000000000" pitchFamily="2" charset="0"/>
          </a:endParaRPr>
        </a:p>
      </dgm:t>
    </dgm:pt>
    <dgm:pt modelId="{15021E8E-A347-492F-88F3-0958B185ADDE}" type="parTrans" cxnId="{9D46758C-CC33-418E-A91D-4FF694CBE7CE}">
      <dgm:prSet/>
      <dgm:spPr/>
      <dgm:t>
        <a:bodyPr/>
        <a:lstStyle/>
        <a:p>
          <a:endParaRPr lang="en-US"/>
        </a:p>
      </dgm:t>
    </dgm:pt>
    <dgm:pt modelId="{12BEDF95-0C45-41F6-B786-D4B9EC1F04E8}" type="sibTrans" cxnId="{9D46758C-CC33-418E-A91D-4FF694CBE7CE}">
      <dgm:prSet/>
      <dgm:spPr/>
      <dgm:t>
        <a:bodyPr/>
        <a:lstStyle/>
        <a:p>
          <a:endParaRPr lang="en-US"/>
        </a:p>
      </dgm:t>
    </dgm:pt>
    <dgm:pt modelId="{B1887EF8-6F0A-4FDF-8945-E015B51B93A7}">
      <dgm:prSet custT="1"/>
      <dgm:spPr/>
      <dgm:t>
        <a:bodyPr/>
        <a:lstStyle/>
        <a:p>
          <a:r>
            <a:rPr lang="en-GB" sz="2800" dirty="0">
              <a:solidFill>
                <a:schemeClr val="tx1"/>
              </a:solidFill>
              <a:latin typeface="Sassoon Penpals" panose="02000400000000000000" pitchFamily="2" charset="0"/>
            </a:rPr>
            <a:t>The play that the children engage in helps to enhance the children’s learning as they are continually learning through a wide variety of activities.</a:t>
          </a:r>
          <a:endParaRPr lang="en-US" sz="2800" dirty="0">
            <a:solidFill>
              <a:schemeClr val="tx1"/>
            </a:solidFill>
            <a:latin typeface="Sassoon Penpals" panose="02000400000000000000" pitchFamily="2" charset="0"/>
          </a:endParaRPr>
        </a:p>
      </dgm:t>
    </dgm:pt>
    <dgm:pt modelId="{042D5A5F-4C46-4758-B8A6-6D1578F4FBB9}" type="parTrans" cxnId="{6B4C7A20-1970-494E-BA37-7574C8542298}">
      <dgm:prSet/>
      <dgm:spPr/>
      <dgm:t>
        <a:bodyPr/>
        <a:lstStyle/>
        <a:p>
          <a:endParaRPr lang="en-US"/>
        </a:p>
      </dgm:t>
    </dgm:pt>
    <dgm:pt modelId="{EB616C91-FB6E-4ADA-9A8A-C73DC6ADAC1A}" type="sibTrans" cxnId="{6B4C7A20-1970-494E-BA37-7574C8542298}">
      <dgm:prSet/>
      <dgm:spPr/>
      <dgm:t>
        <a:bodyPr/>
        <a:lstStyle/>
        <a:p>
          <a:endParaRPr lang="en-US"/>
        </a:p>
      </dgm:t>
    </dgm:pt>
    <dgm:pt modelId="{B9F733AF-9AB5-4FE4-B437-423774480B21}" type="pres">
      <dgm:prSet presAssocID="{9B4CE0A3-842E-4767-BCDF-7D5FBB3A603D}" presName="outerComposite" presStyleCnt="0">
        <dgm:presLayoutVars>
          <dgm:chMax val="5"/>
          <dgm:dir/>
          <dgm:resizeHandles val="exact"/>
        </dgm:presLayoutVars>
      </dgm:prSet>
      <dgm:spPr/>
    </dgm:pt>
    <dgm:pt modelId="{EC0CEF0C-B508-47D9-B180-76B4C9708610}" type="pres">
      <dgm:prSet presAssocID="{9B4CE0A3-842E-4767-BCDF-7D5FBB3A603D}" presName="dummyMaxCanvas" presStyleCnt="0">
        <dgm:presLayoutVars/>
      </dgm:prSet>
      <dgm:spPr/>
    </dgm:pt>
    <dgm:pt modelId="{98162563-BCE6-43A4-9A05-EA736EE86975}" type="pres">
      <dgm:prSet presAssocID="{9B4CE0A3-842E-4767-BCDF-7D5FBB3A603D}" presName="ThreeNodes_1" presStyleLbl="node1" presStyleIdx="0" presStyleCnt="3">
        <dgm:presLayoutVars>
          <dgm:bulletEnabled val="1"/>
        </dgm:presLayoutVars>
      </dgm:prSet>
      <dgm:spPr/>
    </dgm:pt>
    <dgm:pt modelId="{03E22D82-E0FF-4FCE-BE7F-4A0331B98A94}" type="pres">
      <dgm:prSet presAssocID="{9B4CE0A3-842E-4767-BCDF-7D5FBB3A603D}" presName="ThreeNodes_2" presStyleLbl="node1" presStyleIdx="1" presStyleCnt="3">
        <dgm:presLayoutVars>
          <dgm:bulletEnabled val="1"/>
        </dgm:presLayoutVars>
      </dgm:prSet>
      <dgm:spPr/>
    </dgm:pt>
    <dgm:pt modelId="{F26F467E-118A-4785-975D-B077C59BB18E}" type="pres">
      <dgm:prSet presAssocID="{9B4CE0A3-842E-4767-BCDF-7D5FBB3A603D}" presName="ThreeNodes_3" presStyleLbl="node1" presStyleIdx="2" presStyleCnt="3">
        <dgm:presLayoutVars>
          <dgm:bulletEnabled val="1"/>
        </dgm:presLayoutVars>
      </dgm:prSet>
      <dgm:spPr/>
    </dgm:pt>
    <dgm:pt modelId="{36D4963C-F1A0-45F8-BB0F-7ADC7A4C791F}" type="pres">
      <dgm:prSet presAssocID="{9B4CE0A3-842E-4767-BCDF-7D5FBB3A603D}" presName="ThreeConn_1-2" presStyleLbl="fgAccFollowNode1" presStyleIdx="0" presStyleCnt="2">
        <dgm:presLayoutVars>
          <dgm:bulletEnabled val="1"/>
        </dgm:presLayoutVars>
      </dgm:prSet>
      <dgm:spPr/>
    </dgm:pt>
    <dgm:pt modelId="{9FB89261-C155-453C-AC78-CB3ECBF9BCA3}" type="pres">
      <dgm:prSet presAssocID="{9B4CE0A3-842E-4767-BCDF-7D5FBB3A603D}" presName="ThreeConn_2-3" presStyleLbl="fgAccFollowNode1" presStyleIdx="1" presStyleCnt="2">
        <dgm:presLayoutVars>
          <dgm:bulletEnabled val="1"/>
        </dgm:presLayoutVars>
      </dgm:prSet>
      <dgm:spPr/>
    </dgm:pt>
    <dgm:pt modelId="{F0F0536D-25AB-430F-BC1F-C2AF6A4CE9D1}" type="pres">
      <dgm:prSet presAssocID="{9B4CE0A3-842E-4767-BCDF-7D5FBB3A603D}" presName="ThreeNodes_1_text" presStyleLbl="node1" presStyleIdx="2" presStyleCnt="3">
        <dgm:presLayoutVars>
          <dgm:bulletEnabled val="1"/>
        </dgm:presLayoutVars>
      </dgm:prSet>
      <dgm:spPr/>
    </dgm:pt>
    <dgm:pt modelId="{28D29A57-4BBC-427C-8E32-1ACFB4F5C6CE}" type="pres">
      <dgm:prSet presAssocID="{9B4CE0A3-842E-4767-BCDF-7D5FBB3A603D}" presName="ThreeNodes_2_text" presStyleLbl="node1" presStyleIdx="2" presStyleCnt="3">
        <dgm:presLayoutVars>
          <dgm:bulletEnabled val="1"/>
        </dgm:presLayoutVars>
      </dgm:prSet>
      <dgm:spPr/>
    </dgm:pt>
    <dgm:pt modelId="{50DDF96E-5C1F-4026-B9DD-E859C4B6AD32}" type="pres">
      <dgm:prSet presAssocID="{9B4CE0A3-842E-4767-BCDF-7D5FBB3A603D}" presName="ThreeNodes_3_text" presStyleLbl="node1" presStyleIdx="2" presStyleCnt="3">
        <dgm:presLayoutVars>
          <dgm:bulletEnabled val="1"/>
        </dgm:presLayoutVars>
      </dgm:prSet>
      <dgm:spPr/>
    </dgm:pt>
  </dgm:ptLst>
  <dgm:cxnLst>
    <dgm:cxn modelId="{62226712-32A9-42EA-8230-804927995804}" type="presOf" srcId="{D30937EE-64BA-454A-8BDB-6C235B747353}" destId="{03E22D82-E0FF-4FCE-BE7F-4A0331B98A94}" srcOrd="0" destOrd="0" presId="urn:microsoft.com/office/officeart/2005/8/layout/vProcess5"/>
    <dgm:cxn modelId="{6B4C7A20-1970-494E-BA37-7574C8542298}" srcId="{9B4CE0A3-842E-4767-BCDF-7D5FBB3A603D}" destId="{B1887EF8-6F0A-4FDF-8945-E015B51B93A7}" srcOrd="2" destOrd="0" parTransId="{042D5A5F-4C46-4758-B8A6-6D1578F4FBB9}" sibTransId="{EB616C91-FB6E-4ADA-9A8A-C73DC6ADAC1A}"/>
    <dgm:cxn modelId="{DD5B1424-FA8E-44C7-88F2-EE54085C78C8}" srcId="{9B4CE0A3-842E-4767-BCDF-7D5FBB3A603D}" destId="{E216E2DA-267F-4006-AF58-7DA551CFFDAB}" srcOrd="0" destOrd="0" parTransId="{E80B583D-C0FD-4135-B0B1-52026DB96D5E}" sibTransId="{3F3C66BE-FBAA-42AC-8170-FB61F035F89B}"/>
    <dgm:cxn modelId="{EA1C0375-3233-447C-86FB-EB3413A80FC1}" type="presOf" srcId="{B1887EF8-6F0A-4FDF-8945-E015B51B93A7}" destId="{F26F467E-118A-4785-975D-B077C59BB18E}" srcOrd="0" destOrd="0" presId="urn:microsoft.com/office/officeart/2005/8/layout/vProcess5"/>
    <dgm:cxn modelId="{3EAC3657-1B15-44EF-9FBC-CBD19A410100}" type="presOf" srcId="{D30937EE-64BA-454A-8BDB-6C235B747353}" destId="{28D29A57-4BBC-427C-8E32-1ACFB4F5C6CE}" srcOrd="1" destOrd="0" presId="urn:microsoft.com/office/officeart/2005/8/layout/vProcess5"/>
    <dgm:cxn modelId="{2D81CA7E-786D-41DD-8B94-6F4F2AB574CE}" type="presOf" srcId="{E216E2DA-267F-4006-AF58-7DA551CFFDAB}" destId="{F0F0536D-25AB-430F-BC1F-C2AF6A4CE9D1}" srcOrd="1" destOrd="0" presId="urn:microsoft.com/office/officeart/2005/8/layout/vProcess5"/>
    <dgm:cxn modelId="{9D46758C-CC33-418E-A91D-4FF694CBE7CE}" srcId="{9B4CE0A3-842E-4767-BCDF-7D5FBB3A603D}" destId="{D30937EE-64BA-454A-8BDB-6C235B747353}" srcOrd="1" destOrd="0" parTransId="{15021E8E-A347-492F-88F3-0958B185ADDE}" sibTransId="{12BEDF95-0C45-41F6-B786-D4B9EC1F04E8}"/>
    <dgm:cxn modelId="{44AFA7A9-199E-4D0D-AD28-4428D04AD1F4}" type="presOf" srcId="{12BEDF95-0C45-41F6-B786-D4B9EC1F04E8}" destId="{9FB89261-C155-453C-AC78-CB3ECBF9BCA3}" srcOrd="0" destOrd="0" presId="urn:microsoft.com/office/officeart/2005/8/layout/vProcess5"/>
    <dgm:cxn modelId="{08C7D8AA-BD22-47B0-91AB-A93F944F7467}" type="presOf" srcId="{B1887EF8-6F0A-4FDF-8945-E015B51B93A7}" destId="{50DDF96E-5C1F-4026-B9DD-E859C4B6AD32}" srcOrd="1" destOrd="0" presId="urn:microsoft.com/office/officeart/2005/8/layout/vProcess5"/>
    <dgm:cxn modelId="{391E2CC3-0E54-4564-9039-3ACEB9EAFA2D}" type="presOf" srcId="{9B4CE0A3-842E-4767-BCDF-7D5FBB3A603D}" destId="{B9F733AF-9AB5-4FE4-B437-423774480B21}" srcOrd="0" destOrd="0" presId="urn:microsoft.com/office/officeart/2005/8/layout/vProcess5"/>
    <dgm:cxn modelId="{0319E7D3-10D9-4054-891C-4F444E595BDD}" type="presOf" srcId="{3F3C66BE-FBAA-42AC-8170-FB61F035F89B}" destId="{36D4963C-F1A0-45F8-BB0F-7ADC7A4C791F}" srcOrd="0" destOrd="0" presId="urn:microsoft.com/office/officeart/2005/8/layout/vProcess5"/>
    <dgm:cxn modelId="{B7C29EEE-2746-4AE2-86D2-862C90987A24}" type="presOf" srcId="{E216E2DA-267F-4006-AF58-7DA551CFFDAB}" destId="{98162563-BCE6-43A4-9A05-EA736EE86975}" srcOrd="0" destOrd="0" presId="urn:microsoft.com/office/officeart/2005/8/layout/vProcess5"/>
    <dgm:cxn modelId="{1C724411-32F2-409D-8A63-5BDC88A47445}" type="presParOf" srcId="{B9F733AF-9AB5-4FE4-B437-423774480B21}" destId="{EC0CEF0C-B508-47D9-B180-76B4C9708610}" srcOrd="0" destOrd="0" presId="urn:microsoft.com/office/officeart/2005/8/layout/vProcess5"/>
    <dgm:cxn modelId="{13B72B80-475E-49E7-9D03-A336222680A6}" type="presParOf" srcId="{B9F733AF-9AB5-4FE4-B437-423774480B21}" destId="{98162563-BCE6-43A4-9A05-EA736EE86975}" srcOrd="1" destOrd="0" presId="urn:microsoft.com/office/officeart/2005/8/layout/vProcess5"/>
    <dgm:cxn modelId="{A97C7F3C-CFF9-4383-A3B3-FFA010005C2A}" type="presParOf" srcId="{B9F733AF-9AB5-4FE4-B437-423774480B21}" destId="{03E22D82-E0FF-4FCE-BE7F-4A0331B98A94}" srcOrd="2" destOrd="0" presId="urn:microsoft.com/office/officeart/2005/8/layout/vProcess5"/>
    <dgm:cxn modelId="{C319D26B-752C-48FB-896E-212C78CB3204}" type="presParOf" srcId="{B9F733AF-9AB5-4FE4-B437-423774480B21}" destId="{F26F467E-118A-4785-975D-B077C59BB18E}" srcOrd="3" destOrd="0" presId="urn:microsoft.com/office/officeart/2005/8/layout/vProcess5"/>
    <dgm:cxn modelId="{EF27197C-FCF0-4DCF-A4CC-F4D36C03ACEA}" type="presParOf" srcId="{B9F733AF-9AB5-4FE4-B437-423774480B21}" destId="{36D4963C-F1A0-45F8-BB0F-7ADC7A4C791F}" srcOrd="4" destOrd="0" presId="urn:microsoft.com/office/officeart/2005/8/layout/vProcess5"/>
    <dgm:cxn modelId="{71FBFD28-D1F8-48C3-988E-CFAE43FF56E4}" type="presParOf" srcId="{B9F733AF-9AB5-4FE4-B437-423774480B21}" destId="{9FB89261-C155-453C-AC78-CB3ECBF9BCA3}" srcOrd="5" destOrd="0" presId="urn:microsoft.com/office/officeart/2005/8/layout/vProcess5"/>
    <dgm:cxn modelId="{AAEA37D1-37B9-4EBD-9C35-C9E5636AC8FC}" type="presParOf" srcId="{B9F733AF-9AB5-4FE4-B437-423774480B21}" destId="{F0F0536D-25AB-430F-BC1F-C2AF6A4CE9D1}" srcOrd="6" destOrd="0" presId="urn:microsoft.com/office/officeart/2005/8/layout/vProcess5"/>
    <dgm:cxn modelId="{637B9A06-BFD4-4657-830A-5769F7E7E289}" type="presParOf" srcId="{B9F733AF-9AB5-4FE4-B437-423774480B21}" destId="{28D29A57-4BBC-427C-8E32-1ACFB4F5C6CE}" srcOrd="7" destOrd="0" presId="urn:microsoft.com/office/officeart/2005/8/layout/vProcess5"/>
    <dgm:cxn modelId="{BA941057-D472-4F3E-9C87-9B69C59977A3}" type="presParOf" srcId="{B9F733AF-9AB5-4FE4-B437-423774480B21}" destId="{50DDF96E-5C1F-4026-B9DD-E859C4B6AD3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62563-BCE6-43A4-9A05-EA736EE86975}">
      <dsp:nvSpPr>
        <dsp:cNvPr id="0" name=""/>
        <dsp:cNvSpPr/>
      </dsp:nvSpPr>
      <dsp:spPr>
        <a:xfrm>
          <a:off x="0" y="0"/>
          <a:ext cx="8938260" cy="12463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tx1"/>
              </a:solidFill>
              <a:latin typeface="Sassoon Penpals" panose="02000400000000000000" pitchFamily="2" charset="0"/>
            </a:rPr>
            <a:t>Play is an important part of the daily routine in the foundation stage.</a:t>
          </a:r>
          <a:endParaRPr lang="en-US" sz="3200" kern="1200" dirty="0">
            <a:solidFill>
              <a:schemeClr val="tx1"/>
            </a:solidFill>
            <a:latin typeface="Sassoon Penpals" panose="02000400000000000000" pitchFamily="2" charset="0"/>
          </a:endParaRPr>
        </a:p>
      </dsp:txBody>
      <dsp:txXfrm>
        <a:off x="36504" y="36504"/>
        <a:ext cx="7593355" cy="1173338"/>
      </dsp:txXfrm>
    </dsp:sp>
    <dsp:sp modelId="{03E22D82-E0FF-4FCE-BE7F-4A0331B98A94}">
      <dsp:nvSpPr>
        <dsp:cNvPr id="0" name=""/>
        <dsp:cNvSpPr/>
      </dsp:nvSpPr>
      <dsp:spPr>
        <a:xfrm>
          <a:off x="788669" y="1454070"/>
          <a:ext cx="8938260" cy="124634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latin typeface="Sassoon Penpals" panose="02000400000000000000" pitchFamily="2" charset="0"/>
            </a:rPr>
            <a:t>Play in the foundation stage is well planned by the EYFS team and is aimed at developing the children’s ability to explore creatively.</a:t>
          </a:r>
          <a:endParaRPr lang="en-US" sz="2800" kern="1200" dirty="0">
            <a:solidFill>
              <a:schemeClr val="tx1"/>
            </a:solidFill>
            <a:latin typeface="Sassoon Penpals" panose="02000400000000000000" pitchFamily="2" charset="0"/>
          </a:endParaRPr>
        </a:p>
      </dsp:txBody>
      <dsp:txXfrm>
        <a:off x="825173" y="1490574"/>
        <a:ext cx="7266456" cy="1173338"/>
      </dsp:txXfrm>
    </dsp:sp>
    <dsp:sp modelId="{F26F467E-118A-4785-975D-B077C59BB18E}">
      <dsp:nvSpPr>
        <dsp:cNvPr id="0" name=""/>
        <dsp:cNvSpPr/>
      </dsp:nvSpPr>
      <dsp:spPr>
        <a:xfrm>
          <a:off x="1577339" y="2908141"/>
          <a:ext cx="8938260" cy="1246346"/>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latin typeface="Sassoon Penpals" panose="02000400000000000000" pitchFamily="2" charset="0"/>
            </a:rPr>
            <a:t>The play that the children engage in helps to enhance the children’s learning as they are continually learning through a wide variety of activities.</a:t>
          </a:r>
          <a:endParaRPr lang="en-US" sz="2800" kern="1200" dirty="0">
            <a:solidFill>
              <a:schemeClr val="tx1"/>
            </a:solidFill>
            <a:latin typeface="Sassoon Penpals" panose="02000400000000000000" pitchFamily="2" charset="0"/>
          </a:endParaRPr>
        </a:p>
      </dsp:txBody>
      <dsp:txXfrm>
        <a:off x="1613843" y="2944645"/>
        <a:ext cx="7266456" cy="1173338"/>
      </dsp:txXfrm>
    </dsp:sp>
    <dsp:sp modelId="{36D4963C-F1A0-45F8-BB0F-7ADC7A4C791F}">
      <dsp:nvSpPr>
        <dsp:cNvPr id="0" name=""/>
        <dsp:cNvSpPr/>
      </dsp:nvSpPr>
      <dsp:spPr>
        <a:xfrm>
          <a:off x="8128134" y="945146"/>
          <a:ext cx="810125" cy="81012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10412" y="945146"/>
        <a:ext cx="445569" cy="609619"/>
      </dsp:txXfrm>
    </dsp:sp>
    <dsp:sp modelId="{9FB89261-C155-453C-AC78-CB3ECBF9BCA3}">
      <dsp:nvSpPr>
        <dsp:cNvPr id="0" name=""/>
        <dsp:cNvSpPr/>
      </dsp:nvSpPr>
      <dsp:spPr>
        <a:xfrm>
          <a:off x="8916804" y="2390907"/>
          <a:ext cx="810125" cy="810125"/>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99082" y="2390907"/>
        <a:ext cx="445569" cy="60961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300B-E047-0BB4-7C0A-E9107C6D4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2AED2B-79D7-D2C0-9993-9264C9F6C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2E9F5C-3690-9C6D-9A34-75E4C56D6668}"/>
              </a:ext>
            </a:extLst>
          </p:cNvPr>
          <p:cNvSpPr>
            <a:spLocks noGrp="1"/>
          </p:cNvSpPr>
          <p:nvPr>
            <p:ph type="dt" sz="half" idx="10"/>
          </p:nvPr>
        </p:nvSpPr>
        <p:spPr/>
        <p:txBody>
          <a:bodyPr/>
          <a:lstStyle/>
          <a:p>
            <a:fld id="{6AD6EE87-EBD5-4F12-A48A-63ACA297AC8F}" type="datetimeFigureOut">
              <a:rPr lang="en-US" smtClean="0"/>
              <a:t>6/30/2024</a:t>
            </a:fld>
            <a:endParaRPr lang="en-US" dirty="0"/>
          </a:p>
        </p:txBody>
      </p:sp>
      <p:sp>
        <p:nvSpPr>
          <p:cNvPr id="5" name="Footer Placeholder 4">
            <a:extLst>
              <a:ext uri="{FF2B5EF4-FFF2-40B4-BE49-F238E27FC236}">
                <a16:creationId xmlns:a16="http://schemas.microsoft.com/office/drawing/2014/main" id="{F157EB6B-6C29-8C61-1008-FD215308E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7CF5EC-B756-BD9D-63BB-2BAF4AA9D25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6639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44A7-C098-2B07-8499-6D5F02BA84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378845-7621-7FF7-C4C2-EB34B9AE2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47A82C-D6A6-C446-EC4A-F3D0C8B77F3F}"/>
              </a:ext>
            </a:extLst>
          </p:cNvPr>
          <p:cNvSpPr>
            <a:spLocks noGrp="1"/>
          </p:cNvSpPr>
          <p:nvPr>
            <p:ph type="dt" sz="half" idx="10"/>
          </p:nvPr>
        </p:nvSpPr>
        <p:spPr/>
        <p:txBody>
          <a:bodyPr/>
          <a:lstStyle/>
          <a:p>
            <a:fld id="{4CD73815-2707-4475-8F1A-B873CB631BB4}" type="datetimeFigureOut">
              <a:rPr lang="en-US" smtClean="0"/>
              <a:t>6/30/2024</a:t>
            </a:fld>
            <a:endParaRPr lang="en-US" dirty="0"/>
          </a:p>
        </p:txBody>
      </p:sp>
      <p:sp>
        <p:nvSpPr>
          <p:cNvPr id="5" name="Footer Placeholder 4">
            <a:extLst>
              <a:ext uri="{FF2B5EF4-FFF2-40B4-BE49-F238E27FC236}">
                <a16:creationId xmlns:a16="http://schemas.microsoft.com/office/drawing/2014/main" id="{66D07A29-4C14-E95F-09DA-7BA5AA741B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487643-CDCD-80A1-0630-54A08FD6098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55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0EBFF-3D84-4AE0-E73C-A0572D2FA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FA1773-750D-57B1-8C29-033C86BE5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A2BF81-F6F7-A947-96A3-FE1598BA6D3F}"/>
              </a:ext>
            </a:extLst>
          </p:cNvPr>
          <p:cNvSpPr>
            <a:spLocks noGrp="1"/>
          </p:cNvSpPr>
          <p:nvPr>
            <p:ph type="dt" sz="half" idx="10"/>
          </p:nvPr>
        </p:nvSpPr>
        <p:spPr/>
        <p:txBody>
          <a:bodyPr/>
          <a:lstStyle/>
          <a:p>
            <a:fld id="{2A4AFB99-0EAB-4182-AFF8-E214C82A68F6}" type="datetimeFigureOut">
              <a:rPr lang="en-US" smtClean="0"/>
              <a:t>6/30/2024</a:t>
            </a:fld>
            <a:endParaRPr lang="en-US" dirty="0"/>
          </a:p>
        </p:txBody>
      </p:sp>
      <p:sp>
        <p:nvSpPr>
          <p:cNvPr id="5" name="Footer Placeholder 4">
            <a:extLst>
              <a:ext uri="{FF2B5EF4-FFF2-40B4-BE49-F238E27FC236}">
                <a16:creationId xmlns:a16="http://schemas.microsoft.com/office/drawing/2014/main" id="{FB4611DC-9D80-F079-B0EE-0F6146A4B1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B7FA4C-55F6-2F40-74B3-4AAD9E78AAB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09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080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E"/>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noChangeArrowheads="1"/>
          </p:cNvSpPr>
          <p:nvPr>
            <p:ph type="dt" sz="half" idx="10"/>
          </p:nvPr>
        </p:nvSpPr>
        <p:spPr>
          <a:xfrm>
            <a:off x="7678736" y="5883275"/>
            <a:ext cx="2743200" cy="365125"/>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913795" y="5883275"/>
            <a:ext cx="6672865" cy="365125"/>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10514011" y="5883275"/>
            <a:ext cx="753545" cy="365125"/>
          </a:xfrm>
          <a:prstGeom prst="rect">
            <a:avLst/>
          </a:prstGeom>
          <a:ln/>
        </p:spPr>
        <p:txBody>
          <a:bodyPr/>
          <a:lstStyle>
            <a:lvl1pPr>
              <a:defRPr/>
            </a:lvl1pPr>
          </a:lstStyle>
          <a:p>
            <a:pPr>
              <a:defRPr/>
            </a:pPr>
            <a:fld id="{403C9CC8-860B-4B14-BF9B-86A4AAFA5464}" type="slidenum">
              <a:rPr lang="en-GB" altLang="en-US"/>
              <a:pPr>
                <a:defRPr/>
              </a:pPr>
              <a:t>‹#›</a:t>
            </a:fld>
            <a:endParaRPr lang="en-GB" altLang="en-US"/>
          </a:p>
        </p:txBody>
      </p:sp>
    </p:spTree>
    <p:extLst>
      <p:ext uri="{BB962C8B-B14F-4D97-AF65-F5344CB8AC3E}">
        <p14:creationId xmlns:p14="http://schemas.microsoft.com/office/powerpoint/2010/main" val="2623128409"/>
      </p:ext>
    </p:extLst>
  </p:cSld>
  <p:clrMapOvr>
    <a:masterClrMapping/>
  </p:clrMapOvr>
  <p:transition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p:cNvSpPr>
            <a:spLocks noGrp="1" noChangeArrowheads="1"/>
          </p:cNvSpPr>
          <p:nvPr>
            <p:ph type="dt" sz="half" idx="10"/>
          </p:nvPr>
        </p:nvSpPr>
        <p:spPr>
          <a:xfrm>
            <a:off x="7678736" y="5883275"/>
            <a:ext cx="2743200" cy="365125"/>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913795" y="5883275"/>
            <a:ext cx="6672865" cy="365125"/>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10514011" y="5883275"/>
            <a:ext cx="753545" cy="365125"/>
          </a:xfrm>
          <a:prstGeom prst="rect">
            <a:avLst/>
          </a:prstGeom>
          <a:ln/>
        </p:spPr>
        <p:txBody>
          <a:bodyPr/>
          <a:lstStyle>
            <a:lvl1pPr>
              <a:defRPr/>
            </a:lvl1pPr>
          </a:lstStyle>
          <a:p>
            <a:pPr>
              <a:defRPr/>
            </a:pPr>
            <a:fld id="{40F812B2-605F-4989-B3B2-619A251D1826}" type="slidenum">
              <a:rPr lang="en-GB" altLang="en-US"/>
              <a:pPr>
                <a:defRPr/>
              </a:pPr>
              <a:t>‹#›</a:t>
            </a:fld>
            <a:endParaRPr lang="en-GB" altLang="en-US"/>
          </a:p>
        </p:txBody>
      </p:sp>
    </p:spTree>
    <p:extLst>
      <p:ext uri="{BB962C8B-B14F-4D97-AF65-F5344CB8AC3E}">
        <p14:creationId xmlns:p14="http://schemas.microsoft.com/office/powerpoint/2010/main" val="2879364857"/>
      </p:ext>
    </p:extLst>
  </p:cSld>
  <p:clrMapOvr>
    <a:masterClrMapping/>
  </p:clrMapOvr>
  <p:transition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7935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4315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229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3932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677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B796-1E4E-6392-1382-46EAD98D5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11D643-05B3-0FE8-06EF-E2890D6AA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60D93B-BDB1-72FC-AEF8-877883694456}"/>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5" name="Footer Placeholder 4">
            <a:extLst>
              <a:ext uri="{FF2B5EF4-FFF2-40B4-BE49-F238E27FC236}">
                <a16:creationId xmlns:a16="http://schemas.microsoft.com/office/drawing/2014/main" id="{EAE337E1-3D0F-E286-E9D3-ABCCE842A6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B978EC-D54D-2490-4123-5EFBC23676E5}"/>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2049040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1014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5770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500510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414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440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16759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3753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1110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6676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07927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27AE-6A78-5A23-D7DF-86E3716AE5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A747-C4C0-9442-8928-A9216554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71DC0-398B-B2B6-9310-E92407F468DA}"/>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5" name="Footer Placeholder 4">
            <a:extLst>
              <a:ext uri="{FF2B5EF4-FFF2-40B4-BE49-F238E27FC236}">
                <a16:creationId xmlns:a16="http://schemas.microsoft.com/office/drawing/2014/main" id="{CF473CAB-28EA-8B4A-2628-D59B0AF2BC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91ABA6-25EA-01F5-D8D5-1986C946F950}"/>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526255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7500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4389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0822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474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670001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5606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6196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9923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910590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464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B678-B436-E0AD-E320-4B4285A8FD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D385BD-8CB9-A356-EAE7-18E5D13D23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F534EA-FBF9-E984-3A49-05A42E5E7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893289-ECFE-A0CA-7722-D9F082112170}"/>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6" name="Footer Placeholder 5">
            <a:extLst>
              <a:ext uri="{FF2B5EF4-FFF2-40B4-BE49-F238E27FC236}">
                <a16:creationId xmlns:a16="http://schemas.microsoft.com/office/drawing/2014/main" id="{178E3EE7-DFE6-CB76-528E-4A910B660D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BC5D6C-E0B4-DF55-9A85-12B9F53ACD9C}"/>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86107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9959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916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140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9752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7314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526696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1395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300B-E047-0BB4-7C0A-E9107C6D4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2AED2B-79D7-D2C0-9993-9264C9F6C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2E9F5C-3690-9C6D-9A34-75E4C56D6668}"/>
              </a:ext>
            </a:extLst>
          </p:cNvPr>
          <p:cNvSpPr>
            <a:spLocks noGrp="1"/>
          </p:cNvSpPr>
          <p:nvPr>
            <p:ph type="dt" sz="half" idx="10"/>
          </p:nvPr>
        </p:nvSpPr>
        <p:spPr/>
        <p:txBody>
          <a:bodyPr/>
          <a:lstStyle/>
          <a:p>
            <a:fld id="{6AD6EE87-EBD5-4F12-A48A-63ACA297AC8F}" type="datetimeFigureOut">
              <a:rPr lang="en-US" smtClean="0"/>
              <a:t>6/30/2024</a:t>
            </a:fld>
            <a:endParaRPr lang="en-US" dirty="0"/>
          </a:p>
        </p:txBody>
      </p:sp>
      <p:sp>
        <p:nvSpPr>
          <p:cNvPr id="5" name="Footer Placeholder 4">
            <a:extLst>
              <a:ext uri="{FF2B5EF4-FFF2-40B4-BE49-F238E27FC236}">
                <a16:creationId xmlns:a16="http://schemas.microsoft.com/office/drawing/2014/main" id="{F157EB6B-6C29-8C61-1008-FD215308E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7CF5EC-B756-BD9D-63BB-2BAF4AA9D25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0043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B796-1E4E-6392-1382-46EAD98D5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11D643-05B3-0FE8-06EF-E2890D6AA5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60D93B-BDB1-72FC-AEF8-877883694456}"/>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5" name="Footer Placeholder 4">
            <a:extLst>
              <a:ext uri="{FF2B5EF4-FFF2-40B4-BE49-F238E27FC236}">
                <a16:creationId xmlns:a16="http://schemas.microsoft.com/office/drawing/2014/main" id="{EAE337E1-3D0F-E286-E9D3-ABCCE842A6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B978EC-D54D-2490-4123-5EFBC23676E5}"/>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1958355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27AE-6A78-5A23-D7DF-86E3716AE5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A747-C4C0-9442-8928-A92165546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71DC0-398B-B2B6-9310-E92407F468DA}"/>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5" name="Footer Placeholder 4">
            <a:extLst>
              <a:ext uri="{FF2B5EF4-FFF2-40B4-BE49-F238E27FC236}">
                <a16:creationId xmlns:a16="http://schemas.microsoft.com/office/drawing/2014/main" id="{CF473CAB-28EA-8B4A-2628-D59B0AF2BC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91ABA6-25EA-01F5-D8D5-1986C946F950}"/>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181510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1ACB-7CCA-7D1E-A167-410C91509D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EB66C0-DFA1-B582-0C9F-037140840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3A9063-C39B-5D6D-38AB-7AA31642B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D3D780-9DBA-FA49-9408-EADF1D533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CBA8D0-A747-6B1C-D245-C7D7A3B06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CAED32-26E9-8AAA-8B5E-541495CE67C5}"/>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8" name="Footer Placeholder 7">
            <a:extLst>
              <a:ext uri="{FF2B5EF4-FFF2-40B4-BE49-F238E27FC236}">
                <a16:creationId xmlns:a16="http://schemas.microsoft.com/office/drawing/2014/main" id="{7269C0C9-0716-584E-DCAD-193C461641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665010-ABEC-7128-18FB-AB81D242FB1E}"/>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3899008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B678-B436-E0AD-E320-4B4285A8FD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D385BD-8CB9-A356-EAE7-18E5D13D23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F534EA-FBF9-E984-3A49-05A42E5E7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893289-ECFE-A0CA-7722-D9F082112170}"/>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6" name="Footer Placeholder 5">
            <a:extLst>
              <a:ext uri="{FF2B5EF4-FFF2-40B4-BE49-F238E27FC236}">
                <a16:creationId xmlns:a16="http://schemas.microsoft.com/office/drawing/2014/main" id="{178E3EE7-DFE6-CB76-528E-4A910B660D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BC5D6C-E0B4-DF55-9A85-12B9F53ACD9C}"/>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3592937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1ACB-7CCA-7D1E-A167-410C91509D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EB66C0-DFA1-B582-0C9F-037140840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3A9063-C39B-5D6D-38AB-7AA31642B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D3D780-9DBA-FA49-9408-EADF1D533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CBA8D0-A747-6B1C-D245-C7D7A3B06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CAED32-26E9-8AAA-8B5E-541495CE67C5}"/>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8" name="Footer Placeholder 7">
            <a:extLst>
              <a:ext uri="{FF2B5EF4-FFF2-40B4-BE49-F238E27FC236}">
                <a16:creationId xmlns:a16="http://schemas.microsoft.com/office/drawing/2014/main" id="{7269C0C9-0716-584E-DCAD-193C461641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665010-ABEC-7128-18FB-AB81D242FB1E}"/>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2738822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7573-1267-997D-23FC-7946519D2A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66D280-12B4-D486-520F-59F2E401CCA6}"/>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4" name="Footer Placeholder 3">
            <a:extLst>
              <a:ext uri="{FF2B5EF4-FFF2-40B4-BE49-F238E27FC236}">
                <a16:creationId xmlns:a16="http://schemas.microsoft.com/office/drawing/2014/main" id="{00110158-37BA-F293-49BD-1AD026A678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1C3593-C171-3F9A-6652-34B0F7E2C094}"/>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25776747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B570C-2B11-3695-FE25-42196EEC677C}"/>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3" name="Footer Placeholder 2">
            <a:extLst>
              <a:ext uri="{FF2B5EF4-FFF2-40B4-BE49-F238E27FC236}">
                <a16:creationId xmlns:a16="http://schemas.microsoft.com/office/drawing/2014/main" id="{ED59FB7F-379D-1363-8E6D-0376D2E1BA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4252E2-F06A-9D72-2AE9-CA2DEEC63672}"/>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613763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68C0-B0DC-988F-A9D1-5C07625F3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6FE898-51A7-099E-E254-096F4FD7B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0EC17A-DE14-EECC-0D81-D8721DBB5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79513-E397-A086-908E-056D6E369982}"/>
              </a:ext>
            </a:extLst>
          </p:cNvPr>
          <p:cNvSpPr>
            <a:spLocks noGrp="1"/>
          </p:cNvSpPr>
          <p:nvPr>
            <p:ph type="dt" sz="half" idx="10"/>
          </p:nvPr>
        </p:nvSpPr>
        <p:spPr/>
        <p:txBody>
          <a:bodyPr/>
          <a:lstStyle/>
          <a:p>
            <a:fld id="{05C68B11-C5A8-448C-8CE9-B1A273C79CFC}" type="datetimeFigureOut">
              <a:rPr lang="en-US" smtClean="0"/>
              <a:t>6/30/2024</a:t>
            </a:fld>
            <a:endParaRPr lang="en-US" dirty="0"/>
          </a:p>
        </p:txBody>
      </p:sp>
      <p:sp>
        <p:nvSpPr>
          <p:cNvPr id="6" name="Footer Placeholder 5">
            <a:extLst>
              <a:ext uri="{FF2B5EF4-FFF2-40B4-BE49-F238E27FC236}">
                <a16:creationId xmlns:a16="http://schemas.microsoft.com/office/drawing/2014/main" id="{8E33639B-0DCA-BBDB-F7FF-114C015CA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81F402-8926-B195-9392-52FB7260848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9100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AA27-03F0-CD1F-410F-6063BFC75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95D860-2826-6EBF-DBD8-4D16BDE04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14CE15-A5BB-054C-670A-5055643D0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F7072-B297-8CBB-6098-8D310CE9EB96}"/>
              </a:ext>
            </a:extLst>
          </p:cNvPr>
          <p:cNvSpPr>
            <a:spLocks noGrp="1"/>
          </p:cNvSpPr>
          <p:nvPr>
            <p:ph type="dt" sz="half" idx="10"/>
          </p:nvPr>
        </p:nvSpPr>
        <p:spPr/>
        <p:txBody>
          <a:bodyPr/>
          <a:lstStyle/>
          <a:p>
            <a:fld id="{C7616CA0-919D-4A49-9C8A-62FDFB3A5183}" type="datetimeFigureOut">
              <a:rPr lang="en-US" smtClean="0"/>
              <a:t>6/30/2024</a:t>
            </a:fld>
            <a:endParaRPr lang="en-US" dirty="0"/>
          </a:p>
        </p:txBody>
      </p:sp>
      <p:sp>
        <p:nvSpPr>
          <p:cNvPr id="6" name="Footer Placeholder 5">
            <a:extLst>
              <a:ext uri="{FF2B5EF4-FFF2-40B4-BE49-F238E27FC236}">
                <a16:creationId xmlns:a16="http://schemas.microsoft.com/office/drawing/2014/main" id="{2827D735-422F-695A-1853-1E50D20853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432816-7427-4CE3-636D-B34A29573D13}"/>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418112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44A7-C098-2B07-8499-6D5F02BA84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378845-7621-7FF7-C4C2-EB34B9AE2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47A82C-D6A6-C446-EC4A-F3D0C8B77F3F}"/>
              </a:ext>
            </a:extLst>
          </p:cNvPr>
          <p:cNvSpPr>
            <a:spLocks noGrp="1"/>
          </p:cNvSpPr>
          <p:nvPr>
            <p:ph type="dt" sz="half" idx="10"/>
          </p:nvPr>
        </p:nvSpPr>
        <p:spPr/>
        <p:txBody>
          <a:bodyPr/>
          <a:lstStyle/>
          <a:p>
            <a:fld id="{4CD73815-2707-4475-8F1A-B873CB631BB4}" type="datetimeFigureOut">
              <a:rPr lang="en-US" smtClean="0"/>
              <a:t>6/30/2024</a:t>
            </a:fld>
            <a:endParaRPr lang="en-US" dirty="0"/>
          </a:p>
        </p:txBody>
      </p:sp>
      <p:sp>
        <p:nvSpPr>
          <p:cNvPr id="5" name="Footer Placeholder 4">
            <a:extLst>
              <a:ext uri="{FF2B5EF4-FFF2-40B4-BE49-F238E27FC236}">
                <a16:creationId xmlns:a16="http://schemas.microsoft.com/office/drawing/2014/main" id="{66D07A29-4C14-E95F-09DA-7BA5AA741B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487643-CDCD-80A1-0630-54A08FD6098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6044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0EBFF-3D84-4AE0-E73C-A0572D2FA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FA1773-750D-57B1-8C29-033C86BE5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A2BF81-F6F7-A947-96A3-FE1598BA6D3F}"/>
              </a:ext>
            </a:extLst>
          </p:cNvPr>
          <p:cNvSpPr>
            <a:spLocks noGrp="1"/>
          </p:cNvSpPr>
          <p:nvPr>
            <p:ph type="dt" sz="half" idx="10"/>
          </p:nvPr>
        </p:nvSpPr>
        <p:spPr/>
        <p:txBody>
          <a:bodyPr/>
          <a:lstStyle/>
          <a:p>
            <a:fld id="{2A4AFB99-0EAB-4182-AFF8-E214C82A68F6}" type="datetimeFigureOut">
              <a:rPr lang="en-US" smtClean="0"/>
              <a:t>6/30/2024</a:t>
            </a:fld>
            <a:endParaRPr lang="en-US" dirty="0"/>
          </a:p>
        </p:txBody>
      </p:sp>
      <p:sp>
        <p:nvSpPr>
          <p:cNvPr id="5" name="Footer Placeholder 4">
            <a:extLst>
              <a:ext uri="{FF2B5EF4-FFF2-40B4-BE49-F238E27FC236}">
                <a16:creationId xmlns:a16="http://schemas.microsoft.com/office/drawing/2014/main" id="{FB4611DC-9D80-F079-B0EE-0F6146A4B1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B7FA4C-55F6-2F40-74B3-4AAD9E78AAB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0339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944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E"/>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noChangeArrowheads="1"/>
          </p:cNvSpPr>
          <p:nvPr>
            <p:ph type="dt" sz="half" idx="10"/>
          </p:nvPr>
        </p:nvSpPr>
        <p:spPr>
          <a:xfrm>
            <a:off x="7678736" y="5883275"/>
            <a:ext cx="2743200" cy="365125"/>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913795" y="5883275"/>
            <a:ext cx="6672865" cy="365125"/>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10514011" y="5883275"/>
            <a:ext cx="753545" cy="365125"/>
          </a:xfrm>
          <a:prstGeom prst="rect">
            <a:avLst/>
          </a:prstGeom>
          <a:ln/>
        </p:spPr>
        <p:txBody>
          <a:bodyPr/>
          <a:lstStyle>
            <a:lvl1pPr>
              <a:defRPr/>
            </a:lvl1pPr>
          </a:lstStyle>
          <a:p>
            <a:pPr>
              <a:defRPr/>
            </a:pPr>
            <a:fld id="{403C9CC8-860B-4B14-BF9B-86A4AAFA5464}" type="slidenum">
              <a:rPr lang="en-GB" altLang="en-US"/>
              <a:pPr>
                <a:defRPr/>
              </a:pPr>
              <a:t>‹#›</a:t>
            </a:fld>
            <a:endParaRPr lang="en-GB" altLang="en-US"/>
          </a:p>
        </p:txBody>
      </p:sp>
    </p:spTree>
    <p:extLst>
      <p:ext uri="{BB962C8B-B14F-4D97-AF65-F5344CB8AC3E}">
        <p14:creationId xmlns:p14="http://schemas.microsoft.com/office/powerpoint/2010/main" val="1289591862"/>
      </p:ext>
    </p:extLst>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7573-1267-997D-23FC-7946519D2A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66D280-12B4-D486-520F-59F2E401CCA6}"/>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4" name="Footer Placeholder 3">
            <a:extLst>
              <a:ext uri="{FF2B5EF4-FFF2-40B4-BE49-F238E27FC236}">
                <a16:creationId xmlns:a16="http://schemas.microsoft.com/office/drawing/2014/main" id="{00110158-37BA-F293-49BD-1AD026A678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1C3593-C171-3F9A-6652-34B0F7E2C094}"/>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3972268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p:cNvSpPr>
            <a:spLocks noGrp="1" noChangeArrowheads="1"/>
          </p:cNvSpPr>
          <p:nvPr>
            <p:ph type="dt" sz="half" idx="10"/>
          </p:nvPr>
        </p:nvSpPr>
        <p:spPr>
          <a:xfrm>
            <a:off x="7678736" y="5883275"/>
            <a:ext cx="2743200" cy="365125"/>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913795" y="5883275"/>
            <a:ext cx="6672865" cy="365125"/>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10514011" y="5883275"/>
            <a:ext cx="753545" cy="365125"/>
          </a:xfrm>
          <a:prstGeom prst="rect">
            <a:avLst/>
          </a:prstGeom>
          <a:ln/>
        </p:spPr>
        <p:txBody>
          <a:bodyPr/>
          <a:lstStyle>
            <a:lvl1pPr>
              <a:defRPr/>
            </a:lvl1pPr>
          </a:lstStyle>
          <a:p>
            <a:pPr>
              <a:defRPr/>
            </a:pPr>
            <a:fld id="{40F812B2-605F-4989-B3B2-619A251D1826}" type="slidenum">
              <a:rPr lang="en-GB" altLang="en-US"/>
              <a:pPr>
                <a:defRPr/>
              </a:pPr>
              <a:t>‹#›</a:t>
            </a:fld>
            <a:endParaRPr lang="en-GB" altLang="en-US"/>
          </a:p>
        </p:txBody>
      </p:sp>
    </p:spTree>
    <p:extLst>
      <p:ext uri="{BB962C8B-B14F-4D97-AF65-F5344CB8AC3E}">
        <p14:creationId xmlns:p14="http://schemas.microsoft.com/office/powerpoint/2010/main" val="3435345602"/>
      </p:ext>
    </p:extLst>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B570C-2B11-3695-FE25-42196EEC677C}"/>
              </a:ext>
            </a:extLst>
          </p:cNvPr>
          <p:cNvSpPr>
            <a:spLocks noGrp="1"/>
          </p:cNvSpPr>
          <p:nvPr>
            <p:ph type="dt" sz="half" idx="10"/>
          </p:nvPr>
        </p:nvSpPr>
        <p:spPr/>
        <p:txBody>
          <a:bodyPr/>
          <a:lstStyle/>
          <a:p>
            <a:fld id="{55A9E85F-6766-4A03-9B6A-CFFA1AB9FBD1}" type="datetimeFigureOut">
              <a:rPr lang="en-GB" smtClean="0"/>
              <a:t>30/06/2024</a:t>
            </a:fld>
            <a:endParaRPr lang="en-GB"/>
          </a:p>
        </p:txBody>
      </p:sp>
      <p:sp>
        <p:nvSpPr>
          <p:cNvPr id="3" name="Footer Placeholder 2">
            <a:extLst>
              <a:ext uri="{FF2B5EF4-FFF2-40B4-BE49-F238E27FC236}">
                <a16:creationId xmlns:a16="http://schemas.microsoft.com/office/drawing/2014/main" id="{ED59FB7F-379D-1363-8E6D-0376D2E1BA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4252E2-F06A-9D72-2AE9-CA2DEEC63672}"/>
              </a:ext>
            </a:extLst>
          </p:cNvPr>
          <p:cNvSpPr>
            <a:spLocks noGrp="1"/>
          </p:cNvSpPr>
          <p:nvPr>
            <p:ph type="sldNum" sz="quarter" idx="12"/>
          </p:nvPr>
        </p:nvSpPr>
        <p:spPr/>
        <p:txBody>
          <a:bodyPr/>
          <a:lstStyle/>
          <a:p>
            <a:fld id="{364465C1-0183-4746-8D40-C7245709DE8F}" type="slidenum">
              <a:rPr lang="en-GB" smtClean="0"/>
              <a:t>‹#›</a:t>
            </a:fld>
            <a:endParaRPr lang="en-GB"/>
          </a:p>
        </p:txBody>
      </p:sp>
    </p:spTree>
    <p:extLst>
      <p:ext uri="{BB962C8B-B14F-4D97-AF65-F5344CB8AC3E}">
        <p14:creationId xmlns:p14="http://schemas.microsoft.com/office/powerpoint/2010/main" val="47392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68C0-B0DC-988F-A9D1-5C07625F3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6FE898-51A7-099E-E254-096F4FD7B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0EC17A-DE14-EECC-0D81-D8721DBB5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79513-E397-A086-908E-056D6E369982}"/>
              </a:ext>
            </a:extLst>
          </p:cNvPr>
          <p:cNvSpPr>
            <a:spLocks noGrp="1"/>
          </p:cNvSpPr>
          <p:nvPr>
            <p:ph type="dt" sz="half" idx="10"/>
          </p:nvPr>
        </p:nvSpPr>
        <p:spPr/>
        <p:txBody>
          <a:bodyPr/>
          <a:lstStyle/>
          <a:p>
            <a:fld id="{05C68B11-C5A8-448C-8CE9-B1A273C79CFC}" type="datetimeFigureOut">
              <a:rPr lang="en-US" smtClean="0"/>
              <a:t>6/30/2024</a:t>
            </a:fld>
            <a:endParaRPr lang="en-US" dirty="0"/>
          </a:p>
        </p:txBody>
      </p:sp>
      <p:sp>
        <p:nvSpPr>
          <p:cNvPr id="6" name="Footer Placeholder 5">
            <a:extLst>
              <a:ext uri="{FF2B5EF4-FFF2-40B4-BE49-F238E27FC236}">
                <a16:creationId xmlns:a16="http://schemas.microsoft.com/office/drawing/2014/main" id="{8E33639B-0DCA-BBDB-F7FF-114C015CA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81F402-8926-B195-9392-52FB7260848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410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AA27-03F0-CD1F-410F-6063BFC75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95D860-2826-6EBF-DBD8-4D16BDE04F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14CE15-A5BB-054C-670A-5055643D0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F7072-B297-8CBB-6098-8D310CE9EB96}"/>
              </a:ext>
            </a:extLst>
          </p:cNvPr>
          <p:cNvSpPr>
            <a:spLocks noGrp="1"/>
          </p:cNvSpPr>
          <p:nvPr>
            <p:ph type="dt" sz="half" idx="10"/>
          </p:nvPr>
        </p:nvSpPr>
        <p:spPr/>
        <p:txBody>
          <a:bodyPr/>
          <a:lstStyle/>
          <a:p>
            <a:fld id="{C7616CA0-919D-4A49-9C8A-62FDFB3A5183}" type="datetimeFigureOut">
              <a:rPr lang="en-US" smtClean="0"/>
              <a:t>6/30/2024</a:t>
            </a:fld>
            <a:endParaRPr lang="en-US" dirty="0"/>
          </a:p>
        </p:txBody>
      </p:sp>
      <p:sp>
        <p:nvSpPr>
          <p:cNvPr id="6" name="Footer Placeholder 5">
            <a:extLst>
              <a:ext uri="{FF2B5EF4-FFF2-40B4-BE49-F238E27FC236}">
                <a16:creationId xmlns:a16="http://schemas.microsoft.com/office/drawing/2014/main" id="{2827D735-422F-695A-1853-1E50D20853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432816-7427-4CE3-636D-B34A29573D13}"/>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88758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DAF0C-9658-CDD7-1E8E-C80765A73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288EFA-05CB-E3C1-482C-479DF2E78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2F7D42-6FC1-C1DD-17FF-2C4194938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6/30/2024</a:t>
            </a:fld>
            <a:endParaRPr lang="en-US" dirty="0"/>
          </a:p>
        </p:txBody>
      </p:sp>
      <p:sp>
        <p:nvSpPr>
          <p:cNvPr id="5" name="Footer Placeholder 4">
            <a:extLst>
              <a:ext uri="{FF2B5EF4-FFF2-40B4-BE49-F238E27FC236}">
                <a16:creationId xmlns:a16="http://schemas.microsoft.com/office/drawing/2014/main" id="{CE8B6B5B-B06A-2DF6-7B84-AF5CF4627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9A9F88-42B1-714F-E78D-CEE406098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C0C52181-8FB4-382E-98ED-5CBB41CDC112}"/>
              </a:ext>
            </a:extLst>
          </p:cNvPr>
          <p:cNvPicPr/>
          <p:nvPr userDrawn="1"/>
        </p:nvPicPr>
        <p:blipFill rotWithShape="1">
          <a:blip r:embed="rId16" cstate="print">
            <a:extLst>
              <a:ext uri="{28A0092B-C50C-407E-A947-70E740481C1C}">
                <a14:useLocalDpi xmlns:a14="http://schemas.microsoft.com/office/drawing/2010/main" val="0"/>
              </a:ext>
            </a:extLst>
          </a:blip>
          <a:srcRect t="7110" r="2237" b="3649"/>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A90A56A-E7DB-3CFA-B4BF-A465B2D1AD98}"/>
              </a:ext>
            </a:extLst>
          </p:cNvPr>
          <p:cNvSpPr/>
          <p:nvPr userDrawn="1"/>
        </p:nvSpPr>
        <p:spPr>
          <a:xfrm>
            <a:off x="0" y="1"/>
            <a:ext cx="12192000" cy="6857999"/>
          </a:xfrm>
          <a:prstGeom prst="rect">
            <a:avLst/>
          </a:prstGeom>
          <a:solidFill>
            <a:schemeClr val="tx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71529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290252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80413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DAF0C-9658-CDD7-1E8E-C80765A73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288EFA-05CB-E3C1-482C-479DF2E78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2F7D42-6FC1-C1DD-17FF-2C4194938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6/30/2024</a:t>
            </a:fld>
            <a:endParaRPr lang="en-US" dirty="0"/>
          </a:p>
        </p:txBody>
      </p:sp>
      <p:sp>
        <p:nvSpPr>
          <p:cNvPr id="5" name="Footer Placeholder 4">
            <a:extLst>
              <a:ext uri="{FF2B5EF4-FFF2-40B4-BE49-F238E27FC236}">
                <a16:creationId xmlns:a16="http://schemas.microsoft.com/office/drawing/2014/main" id="{CE8B6B5B-B06A-2DF6-7B84-AF5CF4627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9A9F88-42B1-714F-E78D-CEE406098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C0C52181-8FB4-382E-98ED-5CBB41CDC112}"/>
              </a:ext>
            </a:extLst>
          </p:cNvPr>
          <p:cNvPicPr/>
          <p:nvPr userDrawn="1"/>
        </p:nvPicPr>
        <p:blipFill rotWithShape="1">
          <a:blip r:embed="rId16" cstate="print">
            <a:extLst>
              <a:ext uri="{28A0092B-C50C-407E-A947-70E740481C1C}">
                <a14:useLocalDpi xmlns:a14="http://schemas.microsoft.com/office/drawing/2010/main" val="0"/>
              </a:ext>
            </a:extLst>
          </a:blip>
          <a:srcRect t="7110" r="2237" b="3649"/>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A90A56A-E7DB-3CFA-B4BF-A465B2D1AD98}"/>
              </a:ext>
            </a:extLst>
          </p:cNvPr>
          <p:cNvSpPr/>
          <p:nvPr userDrawn="1"/>
        </p:nvSpPr>
        <p:spPr>
          <a:xfrm>
            <a:off x="0" y="1"/>
            <a:ext cx="12192000" cy="6857999"/>
          </a:xfrm>
          <a:prstGeom prst="rect">
            <a:avLst/>
          </a:prstGeom>
          <a:solidFill>
            <a:schemeClr val="tx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13868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54629" y="1471613"/>
            <a:ext cx="9144000" cy="1957387"/>
          </a:xfrm>
          <a:prstGeom prst="rect">
            <a:avLst/>
          </a:prstGeom>
        </p:spPr>
        <p:txBody>
          <a:bodyPr>
            <a:noAutofit/>
          </a:bodyPr>
          <a:lstStyle/>
          <a:p>
            <a:pPr algn="ctr"/>
            <a:r>
              <a:rPr lang="en-GB" sz="8800" dirty="0">
                <a:solidFill>
                  <a:schemeClr val="bg1"/>
                </a:solidFill>
                <a:latin typeface="Sassoon Penpals" panose="02000400000000000000" pitchFamily="2" charset="0"/>
              </a:rPr>
              <a:t>Welcome to </a:t>
            </a:r>
            <a:br>
              <a:rPr lang="en-GB" sz="6000" dirty="0">
                <a:solidFill>
                  <a:schemeClr val="bg1"/>
                </a:solidFill>
                <a:latin typeface="Sassoon Penpals" panose="02000400000000000000" pitchFamily="2" charset="0"/>
              </a:rPr>
            </a:br>
            <a:br>
              <a:rPr lang="en-GB" sz="6000" dirty="0">
                <a:solidFill>
                  <a:schemeClr val="bg1"/>
                </a:solidFill>
                <a:latin typeface="Sassoon Penpals" panose="02000400000000000000" pitchFamily="2" charset="0"/>
              </a:rPr>
            </a:br>
            <a:br>
              <a:rPr lang="en-GB" sz="6000" dirty="0">
                <a:solidFill>
                  <a:schemeClr val="bg1"/>
                </a:solidFill>
                <a:latin typeface="Sassoon Penpals" panose="02000400000000000000" pitchFamily="2" charset="0"/>
              </a:rPr>
            </a:br>
            <a:r>
              <a:rPr lang="en-GB" sz="8800" dirty="0">
                <a:solidFill>
                  <a:schemeClr val="bg1"/>
                </a:solidFill>
                <a:latin typeface="Sassoon Penpals" panose="02000400000000000000" pitchFamily="2" charset="0"/>
              </a:rPr>
              <a:t>Reception Class</a:t>
            </a:r>
            <a:endParaRPr lang="en-GB" sz="6000" dirty="0">
              <a:solidFill>
                <a:schemeClr val="bg1"/>
              </a:solidFill>
              <a:latin typeface="Sassoon Penpals" panose="02000400000000000000" pitchFamily="2" charset="0"/>
            </a:endParaRPr>
          </a:p>
        </p:txBody>
      </p:sp>
    </p:spTree>
    <p:extLst>
      <p:ext uri="{BB962C8B-B14F-4D97-AF65-F5344CB8AC3E}">
        <p14:creationId xmlns:p14="http://schemas.microsoft.com/office/powerpoint/2010/main" val="105629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719" y="169449"/>
            <a:ext cx="5277333" cy="760996"/>
          </a:xfrm>
        </p:spPr>
        <p:txBody>
          <a:bodyPr>
            <a:normAutofit/>
          </a:bodyPr>
          <a:lstStyle/>
          <a:p>
            <a:r>
              <a:rPr lang="en-GB" altLang="en-US" b="1" u="sng" dirty="0">
                <a:latin typeface="Sassoon Penpals" panose="02000400000000000000" pitchFamily="2" charset="0"/>
              </a:rPr>
              <a:t>Literacy</a:t>
            </a:r>
            <a:endParaRPr lang="en-GB" b="1" u="sng" dirty="0">
              <a:latin typeface="Sassoon Penpals" panose="02000400000000000000" pitchFamily="2" charset="0"/>
            </a:endParaRPr>
          </a:p>
        </p:txBody>
      </p:sp>
      <p:sp>
        <p:nvSpPr>
          <p:cNvPr id="3" name="Content Placeholder 2"/>
          <p:cNvSpPr>
            <a:spLocks noGrp="1"/>
          </p:cNvSpPr>
          <p:nvPr>
            <p:ph idx="1"/>
          </p:nvPr>
        </p:nvSpPr>
        <p:spPr>
          <a:xfrm>
            <a:off x="176463" y="930445"/>
            <a:ext cx="8987151" cy="5791197"/>
          </a:xfrm>
        </p:spPr>
        <p:txBody>
          <a:bodyPr anchor="t">
            <a:normAutofit/>
          </a:bodyPr>
          <a:lstStyle/>
          <a:p>
            <a:pPr marL="0" indent="0">
              <a:buNone/>
            </a:pPr>
            <a:r>
              <a:rPr lang="en-GB" sz="2000" b="1" u="sng" dirty="0">
                <a:latin typeface="Sassoon Penpals" panose="02000400000000000000" pitchFamily="2" charset="0"/>
              </a:rPr>
              <a:t>Comprehension </a:t>
            </a:r>
            <a:endParaRPr lang="en-GB" sz="2000" u="sng" dirty="0">
              <a:latin typeface="Sassoon Penpals" panose="02000400000000000000" pitchFamily="2" charset="0"/>
            </a:endParaRPr>
          </a:p>
          <a:p>
            <a:r>
              <a:rPr lang="en-GB" sz="2000" dirty="0">
                <a:latin typeface="Sassoon Penpals" panose="02000400000000000000" pitchFamily="2" charset="0"/>
              </a:rPr>
              <a:t>Demonstrate understanding of what has been read to them by retelling stories and narratives using their own words and recently introduced vocabulary. </a:t>
            </a:r>
          </a:p>
          <a:p>
            <a:r>
              <a:rPr lang="en-GB" sz="2000" dirty="0">
                <a:latin typeface="Sassoon Penpals" panose="02000400000000000000" pitchFamily="2" charset="0"/>
              </a:rPr>
              <a:t>Anticipate (where appropriate) key events in stories. </a:t>
            </a:r>
          </a:p>
          <a:p>
            <a:r>
              <a:rPr lang="en-GB" sz="2000" dirty="0">
                <a:latin typeface="Sassoon Penpals" panose="02000400000000000000" pitchFamily="2" charset="0"/>
              </a:rPr>
              <a:t>Use and understand recently introduced vocabulary during discussions about stories, non-fiction, rhymes and poems and during role-play. </a:t>
            </a:r>
          </a:p>
          <a:p>
            <a:pPr marL="0" indent="0">
              <a:buNone/>
            </a:pPr>
            <a:r>
              <a:rPr lang="en-GB" sz="2000" b="1" u="sng" dirty="0">
                <a:latin typeface="Sassoon Penpals" panose="02000400000000000000" pitchFamily="2" charset="0"/>
              </a:rPr>
              <a:t>Word Reading </a:t>
            </a:r>
            <a:endParaRPr lang="en-GB" sz="2000" u="sng" dirty="0">
              <a:latin typeface="Sassoon Penpals" panose="02000400000000000000" pitchFamily="2" charset="0"/>
            </a:endParaRPr>
          </a:p>
          <a:p>
            <a:r>
              <a:rPr lang="en-GB" sz="2000" dirty="0">
                <a:latin typeface="Sassoon Penpals" panose="02000400000000000000" pitchFamily="2" charset="0"/>
              </a:rPr>
              <a:t>Say a sound for each letter in the alphabet and at least 10 digraphs.</a:t>
            </a:r>
          </a:p>
          <a:p>
            <a:r>
              <a:rPr lang="en-GB" sz="2000" dirty="0">
                <a:latin typeface="Sassoon Penpals" panose="02000400000000000000" pitchFamily="2" charset="0"/>
              </a:rPr>
              <a:t>Read words consistent with their phonic knowledge by sound-blending.</a:t>
            </a:r>
          </a:p>
          <a:p>
            <a:r>
              <a:rPr lang="en-GB" sz="2000" dirty="0">
                <a:latin typeface="Sassoon Penpals" panose="02000400000000000000" pitchFamily="2" charset="0"/>
              </a:rPr>
              <a:t>Read aloud simple sentences and books that are consistent with their phonic knowledge, including common exception words. </a:t>
            </a:r>
          </a:p>
          <a:p>
            <a:pPr marL="0" indent="0">
              <a:buNone/>
            </a:pPr>
            <a:r>
              <a:rPr lang="en-GB" sz="2000" b="1" u="sng" dirty="0">
                <a:latin typeface="Sassoon Penpals" panose="02000400000000000000" pitchFamily="2" charset="0"/>
              </a:rPr>
              <a:t>Writing</a:t>
            </a:r>
            <a:endParaRPr lang="en-GB" sz="2000" u="sng" dirty="0">
              <a:latin typeface="Sassoon Penpals" panose="02000400000000000000" pitchFamily="2" charset="0"/>
            </a:endParaRPr>
          </a:p>
          <a:p>
            <a:r>
              <a:rPr lang="en-GB" sz="2000" dirty="0">
                <a:latin typeface="Sassoon Penpals" panose="02000400000000000000" pitchFamily="2" charset="0"/>
              </a:rPr>
              <a:t>Write recognisable letters, most of which are correctly formed.</a:t>
            </a:r>
          </a:p>
          <a:p>
            <a:r>
              <a:rPr lang="en-GB" sz="2000" dirty="0">
                <a:latin typeface="Sassoon Penpals" panose="02000400000000000000" pitchFamily="2" charset="0"/>
              </a:rPr>
              <a:t>Spell words by identifying sounds in them and representing the sounds with a letter or letters.</a:t>
            </a:r>
          </a:p>
          <a:p>
            <a:r>
              <a:rPr lang="en-GB" sz="2000" dirty="0">
                <a:latin typeface="Sassoon Penpals" panose="02000400000000000000" pitchFamily="2" charset="0"/>
              </a:rPr>
              <a:t>Write simple phrases and sentences that can be read by others. </a:t>
            </a:r>
          </a:p>
          <a:p>
            <a:endParaRPr lang="en-GB" sz="1600" dirty="0">
              <a:solidFill>
                <a:schemeClr val="bg1"/>
              </a:solidFill>
              <a:latin typeface="Comic Sans MS" panose="030F0702030302020204" pitchFamily="66" charset="0"/>
            </a:endParaRPr>
          </a:p>
          <a:p>
            <a:endParaRPr lang="en-GB" sz="1800" dirty="0"/>
          </a:p>
        </p:txBody>
      </p:sp>
      <p:pic>
        <p:nvPicPr>
          <p:cNvPr id="5" name="Picture 4" descr="A picture containing indoor, table, sitting, clothing&#10;&#10;Description automatically generated">
            <a:extLst>
              <a:ext uri="{FF2B5EF4-FFF2-40B4-BE49-F238E27FC236}">
                <a16:creationId xmlns:a16="http://schemas.microsoft.com/office/drawing/2014/main" id="{F890D7B0-3672-41B0-921E-08CEC2228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33765" y="2066182"/>
            <a:ext cx="2835741" cy="2126806"/>
          </a:xfrm>
          <a:prstGeom prst="rect">
            <a:avLst/>
          </a:prstGeom>
        </p:spPr>
      </p:pic>
      <p:pic>
        <p:nvPicPr>
          <p:cNvPr id="15" name="Picture 14" descr="A picture containing indoor, floor, person, child&#10;&#10;Description automatically generated">
            <a:extLst>
              <a:ext uri="{FF2B5EF4-FFF2-40B4-BE49-F238E27FC236}">
                <a16:creationId xmlns:a16="http://schemas.microsoft.com/office/drawing/2014/main" id="{652C274D-EC0D-4B30-A6D8-9F3732062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614" y="0"/>
            <a:ext cx="3028386" cy="2271289"/>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409A970E-2033-421A-9C21-C81F52D2C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273" y="4547455"/>
            <a:ext cx="3080727" cy="2310545"/>
          </a:xfrm>
          <a:prstGeom prst="rect">
            <a:avLst/>
          </a:prstGeom>
        </p:spPr>
      </p:pic>
    </p:spTree>
    <p:extLst>
      <p:ext uri="{BB962C8B-B14F-4D97-AF65-F5344CB8AC3E}">
        <p14:creationId xmlns:p14="http://schemas.microsoft.com/office/powerpoint/2010/main" val="15271014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3163" y="72092"/>
            <a:ext cx="10353762" cy="970450"/>
          </a:xfrm>
        </p:spPr>
        <p:txBody>
          <a:bodyPr>
            <a:normAutofit/>
          </a:bodyPr>
          <a:lstStyle/>
          <a:p>
            <a:r>
              <a:rPr lang="en-GB" sz="6000" dirty="0">
                <a:solidFill>
                  <a:schemeClr val="bg1"/>
                </a:solidFill>
                <a:latin typeface="Sassoon Penpals" panose="02000400000000000000" pitchFamily="2" charset="0"/>
              </a:rPr>
              <a:t>Reading</a:t>
            </a:r>
          </a:p>
        </p:txBody>
      </p:sp>
      <p:sp>
        <p:nvSpPr>
          <p:cNvPr id="3" name="Content Placeholder 2"/>
          <p:cNvSpPr>
            <a:spLocks noGrp="1"/>
          </p:cNvSpPr>
          <p:nvPr>
            <p:ph idx="1"/>
          </p:nvPr>
        </p:nvSpPr>
        <p:spPr>
          <a:xfrm>
            <a:off x="497305" y="1042542"/>
            <a:ext cx="11021532" cy="4908315"/>
          </a:xfrm>
        </p:spPr>
        <p:txBody>
          <a:bodyPr>
            <a:normAutofit/>
          </a:bodyPr>
          <a:lstStyle/>
          <a:p>
            <a:r>
              <a:rPr lang="en-GB" sz="3200" dirty="0">
                <a:solidFill>
                  <a:schemeClr val="bg1"/>
                </a:solidFill>
                <a:latin typeface="Sassoon Penpals" panose="02000400000000000000" pitchFamily="2" charset="0"/>
              </a:rPr>
              <a:t>Oxford Reading Characters (ORT) characters names</a:t>
            </a:r>
          </a:p>
          <a:p>
            <a:r>
              <a:rPr lang="en-GB" sz="3200" dirty="0">
                <a:solidFill>
                  <a:schemeClr val="bg1"/>
                </a:solidFill>
                <a:latin typeface="Sassoon Penpals" panose="02000400000000000000" pitchFamily="2" charset="0"/>
              </a:rPr>
              <a:t>ORT books – no writing, children to discuss pictures then make up a story. These progress into simple words/sentences.</a:t>
            </a:r>
          </a:p>
          <a:p>
            <a:r>
              <a:rPr lang="en-GB" sz="3200" dirty="0">
                <a:solidFill>
                  <a:schemeClr val="bg1"/>
                </a:solidFill>
                <a:latin typeface="Sassoon Penpals" panose="02000400000000000000" pitchFamily="2" charset="0"/>
              </a:rPr>
              <a:t>Phonics books  ( Monster Phonics/</a:t>
            </a:r>
            <a:r>
              <a:rPr lang="en-GB" sz="3200" dirty="0" err="1">
                <a:solidFill>
                  <a:schemeClr val="bg1"/>
                </a:solidFill>
                <a:latin typeface="Sassoon Penpals" panose="02000400000000000000" pitchFamily="2" charset="0"/>
              </a:rPr>
              <a:t>RigbyStars</a:t>
            </a:r>
            <a:r>
              <a:rPr lang="en-GB" sz="3200" dirty="0">
                <a:solidFill>
                  <a:schemeClr val="bg1"/>
                </a:solidFill>
                <a:latin typeface="Sassoon Penpals" panose="02000400000000000000" pitchFamily="2" charset="0"/>
              </a:rPr>
              <a:t>)</a:t>
            </a:r>
          </a:p>
          <a:p>
            <a:r>
              <a:rPr lang="en-GB" sz="3200" dirty="0">
                <a:solidFill>
                  <a:schemeClr val="bg1"/>
                </a:solidFill>
                <a:latin typeface="Sassoon Penpals" panose="02000400000000000000" pitchFamily="2" charset="0"/>
              </a:rPr>
              <a:t>Choice reading books for an adult to read ( modelling reading/developing a bank of stories) – these can be changed daily.</a:t>
            </a:r>
          </a:p>
          <a:p>
            <a:r>
              <a:rPr lang="en-GB" sz="3200" dirty="0">
                <a:solidFill>
                  <a:schemeClr val="bg1"/>
                </a:solidFill>
                <a:latin typeface="Sassoon Penpals" panose="02000400000000000000" pitchFamily="2" charset="0"/>
              </a:rPr>
              <a:t>Phonemes (sounds) sent home weekly</a:t>
            </a:r>
          </a:p>
          <a:p>
            <a:r>
              <a:rPr lang="en-GB" sz="3200" dirty="0">
                <a:solidFill>
                  <a:schemeClr val="bg1"/>
                </a:solidFill>
                <a:latin typeface="Sassoon Penpals" panose="02000400000000000000" pitchFamily="2" charset="0"/>
              </a:rPr>
              <a:t>Tricky words to learn – sent home as necessary.</a:t>
            </a:r>
          </a:p>
          <a:p>
            <a:r>
              <a:rPr lang="en-GB" sz="3200" dirty="0">
                <a:solidFill>
                  <a:schemeClr val="bg1"/>
                </a:solidFill>
                <a:latin typeface="Sassoon Penpals" panose="02000400000000000000" pitchFamily="2" charset="0"/>
              </a:rPr>
              <a:t>Joining the  local library will be great if you’re not a member already.</a:t>
            </a:r>
          </a:p>
        </p:txBody>
      </p:sp>
    </p:spTree>
    <p:extLst>
      <p:ext uri="{BB962C8B-B14F-4D97-AF65-F5344CB8AC3E}">
        <p14:creationId xmlns:p14="http://schemas.microsoft.com/office/powerpoint/2010/main" val="171797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6030" y="194311"/>
            <a:ext cx="5277333" cy="992806"/>
          </a:xfrm>
        </p:spPr>
        <p:txBody>
          <a:bodyPr>
            <a:normAutofit/>
          </a:bodyPr>
          <a:lstStyle/>
          <a:p>
            <a:r>
              <a:rPr lang="en-GB" altLang="en-US" sz="5400" b="1" u="sng" dirty="0">
                <a:latin typeface="Sassoon Penpals" panose="02000400000000000000" pitchFamily="2" charset="0"/>
              </a:rPr>
              <a:t>Mathematics</a:t>
            </a:r>
            <a:endParaRPr lang="en-GB" sz="5400" b="1" u="sng" dirty="0">
              <a:latin typeface="Sassoon Penpals" panose="02000400000000000000" pitchFamily="2" charset="0"/>
            </a:endParaRPr>
          </a:p>
        </p:txBody>
      </p:sp>
      <p:sp>
        <p:nvSpPr>
          <p:cNvPr id="3" name="Content Placeholder 2"/>
          <p:cNvSpPr>
            <a:spLocks noGrp="1"/>
          </p:cNvSpPr>
          <p:nvPr>
            <p:ph idx="1"/>
          </p:nvPr>
        </p:nvSpPr>
        <p:spPr>
          <a:xfrm>
            <a:off x="205398" y="1070693"/>
            <a:ext cx="9291527" cy="5494420"/>
          </a:xfrm>
        </p:spPr>
        <p:txBody>
          <a:bodyPr anchor="t">
            <a:normAutofit lnSpcReduction="10000"/>
          </a:bodyPr>
          <a:lstStyle/>
          <a:p>
            <a:pPr marL="0" indent="0">
              <a:buNone/>
            </a:pPr>
            <a:r>
              <a:rPr lang="en-GB" b="1" u="sng" dirty="0">
                <a:latin typeface="Sassoon Penpals" panose="02000400000000000000" pitchFamily="2" charset="0"/>
              </a:rPr>
              <a:t>Number</a:t>
            </a:r>
            <a:r>
              <a:rPr lang="en-GB" b="1" dirty="0">
                <a:latin typeface="Sassoon Penpals" panose="02000400000000000000" pitchFamily="2" charset="0"/>
              </a:rPr>
              <a:t> </a:t>
            </a:r>
            <a:endParaRPr lang="en-GB" dirty="0">
              <a:latin typeface="Sassoon Penpals" panose="02000400000000000000" pitchFamily="2" charset="0"/>
            </a:endParaRPr>
          </a:p>
          <a:p>
            <a:r>
              <a:rPr lang="en-GB" dirty="0">
                <a:latin typeface="Sassoon Penpals" panose="02000400000000000000" pitchFamily="2" charset="0"/>
              </a:rPr>
              <a:t>Have an deep understanding of number to 10, including the composition of each number.</a:t>
            </a:r>
          </a:p>
          <a:p>
            <a:r>
              <a:rPr lang="en-GB" dirty="0">
                <a:latin typeface="Sassoon Penpals" panose="02000400000000000000" pitchFamily="2" charset="0"/>
              </a:rPr>
              <a:t>Subitise (recognise quantities without counting) up to 5.</a:t>
            </a:r>
          </a:p>
          <a:p>
            <a:r>
              <a:rPr lang="en-GB" dirty="0">
                <a:latin typeface="Sassoon Penpals" panose="02000400000000000000" pitchFamily="2" charset="0"/>
              </a:rPr>
              <a:t>Automatically recall ( without reference to rhymes, counting or other aids) number bonds up to 5 ( including subtraction facts) and some number bonds to 10, including double facts. </a:t>
            </a:r>
          </a:p>
          <a:p>
            <a:pPr marL="0" indent="0">
              <a:buNone/>
            </a:pPr>
            <a:r>
              <a:rPr lang="en-GB" b="1" u="sng" dirty="0">
                <a:latin typeface="Sassoon Penpals" panose="02000400000000000000" pitchFamily="2" charset="0"/>
              </a:rPr>
              <a:t>Numerical Patterns </a:t>
            </a:r>
            <a:endParaRPr lang="en-GB" u="sng" dirty="0">
              <a:latin typeface="Sassoon Penpals" panose="02000400000000000000" pitchFamily="2" charset="0"/>
            </a:endParaRPr>
          </a:p>
          <a:p>
            <a:r>
              <a:rPr lang="en-GB" dirty="0">
                <a:latin typeface="Sassoon Penpals" panose="02000400000000000000" pitchFamily="2" charset="0"/>
              </a:rPr>
              <a:t>Verbally count beyond 20 recognising the pattern of the counting system.</a:t>
            </a:r>
          </a:p>
          <a:p>
            <a:r>
              <a:rPr lang="en-GB" dirty="0">
                <a:latin typeface="Sassoon Penpals" panose="02000400000000000000" pitchFamily="2" charset="0"/>
              </a:rPr>
              <a:t>Compare quantities up to 10 in different contexts, recognising when one quantity is greater than, less than or the same as the other quantity. </a:t>
            </a:r>
          </a:p>
          <a:p>
            <a:r>
              <a:rPr lang="en-GB" dirty="0">
                <a:latin typeface="Sassoon Penpals" panose="02000400000000000000" pitchFamily="2" charset="0"/>
              </a:rPr>
              <a:t>Explore and represent patterns within numbers up to 10, including evens and odds, double facts and how quantities can be distributed equally. </a:t>
            </a:r>
          </a:p>
          <a:p>
            <a:endParaRPr lang="en-GB" sz="1700" dirty="0"/>
          </a:p>
        </p:txBody>
      </p:sp>
      <p:pic>
        <p:nvPicPr>
          <p:cNvPr id="7" name="Picture 6" descr="A picture containing indoor, person, wall, cat&#10;&#10;Description automatically generated">
            <a:extLst>
              <a:ext uri="{FF2B5EF4-FFF2-40B4-BE49-F238E27FC236}">
                <a16:creationId xmlns:a16="http://schemas.microsoft.com/office/drawing/2014/main" id="{0C6ADBC7-489F-451F-9BBC-00E162B6CB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128"/>
          <a:stretch/>
        </p:blipFill>
        <p:spPr>
          <a:xfrm rot="5400000">
            <a:off x="9788552" y="4454553"/>
            <a:ext cx="2111821" cy="2695074"/>
          </a:xfrm>
          <a:prstGeom prst="rect">
            <a:avLst/>
          </a:prstGeom>
        </p:spPr>
      </p:pic>
      <p:pic>
        <p:nvPicPr>
          <p:cNvPr id="11" name="Picture 10" descr="A picture containing boy, indoor, person, child&#10;&#10;Description automatically generated">
            <a:extLst>
              <a:ext uri="{FF2B5EF4-FFF2-40B4-BE49-F238E27FC236}">
                <a16:creationId xmlns:a16="http://schemas.microsoft.com/office/drawing/2014/main" id="{C7BA5FF5-7B7E-43BE-AAB3-3569848BB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926" y="60041"/>
            <a:ext cx="2695074" cy="2021305"/>
          </a:xfrm>
          <a:prstGeom prst="rect">
            <a:avLst/>
          </a:prstGeom>
        </p:spPr>
      </p:pic>
      <p:pic>
        <p:nvPicPr>
          <p:cNvPr id="9" name="Picture 8" descr="A person sitting at a park&#10;&#10;Description automatically generated">
            <a:extLst>
              <a:ext uri="{FF2B5EF4-FFF2-40B4-BE49-F238E27FC236}">
                <a16:creationId xmlns:a16="http://schemas.microsoft.com/office/drawing/2014/main" id="{9219D61C-F5AB-4A6A-A3A4-97ED08A2DB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242" t="23420" r="23420"/>
          <a:stretch/>
        </p:blipFill>
        <p:spPr>
          <a:xfrm>
            <a:off x="9665368" y="2309695"/>
            <a:ext cx="2358188" cy="2208135"/>
          </a:xfrm>
          <a:prstGeom prst="rect">
            <a:avLst/>
          </a:prstGeom>
        </p:spPr>
      </p:pic>
    </p:spTree>
    <p:extLst>
      <p:ext uri="{BB962C8B-B14F-4D97-AF65-F5344CB8AC3E}">
        <p14:creationId xmlns:p14="http://schemas.microsoft.com/office/powerpoint/2010/main" val="22514829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393" y="0"/>
            <a:ext cx="5277761" cy="883693"/>
          </a:xfrm>
        </p:spPr>
        <p:txBody>
          <a:bodyPr>
            <a:normAutofit/>
          </a:bodyPr>
          <a:lstStyle/>
          <a:p>
            <a:r>
              <a:rPr lang="en-GB" altLang="en-US" sz="3600" b="1" u="sng" dirty="0">
                <a:latin typeface="Sassoon Penpals" panose="02000400000000000000" pitchFamily="2" charset="0"/>
              </a:rPr>
              <a:t>Understanding the world</a:t>
            </a:r>
            <a:endParaRPr lang="en-GB" sz="3600" b="1" u="sng" dirty="0">
              <a:latin typeface="Sassoon Penpals" panose="02000400000000000000" pitchFamily="2" charset="0"/>
            </a:endParaRPr>
          </a:p>
        </p:txBody>
      </p:sp>
      <p:sp>
        <p:nvSpPr>
          <p:cNvPr id="3" name="Content Placeholder 2"/>
          <p:cNvSpPr>
            <a:spLocks noGrp="1"/>
          </p:cNvSpPr>
          <p:nvPr>
            <p:ph idx="1"/>
          </p:nvPr>
        </p:nvSpPr>
        <p:spPr>
          <a:xfrm>
            <a:off x="98474" y="883693"/>
            <a:ext cx="9758736" cy="5754972"/>
          </a:xfrm>
        </p:spPr>
        <p:txBody>
          <a:bodyPr anchor="ctr">
            <a:normAutofit fontScale="25000" lnSpcReduction="20000"/>
          </a:bodyPr>
          <a:lstStyle/>
          <a:p>
            <a:pPr marL="0" indent="0">
              <a:buNone/>
            </a:pPr>
            <a:r>
              <a:rPr lang="en-GB" sz="8000" b="1" u="sng" dirty="0">
                <a:latin typeface="Sassoon Penpals" panose="02000400000000000000" pitchFamily="2" charset="0"/>
              </a:rPr>
              <a:t>Past and Present </a:t>
            </a:r>
            <a:endParaRPr lang="en-GB" sz="8000" u="sng" dirty="0">
              <a:latin typeface="Sassoon Penpals" panose="02000400000000000000" pitchFamily="2" charset="0"/>
            </a:endParaRPr>
          </a:p>
          <a:p>
            <a:r>
              <a:rPr lang="en-GB" sz="8000" dirty="0">
                <a:latin typeface="Sassoon Penpals" panose="02000400000000000000" pitchFamily="2" charset="0"/>
              </a:rPr>
              <a:t>Talk about the lives of the people around them and their roles in society.</a:t>
            </a:r>
          </a:p>
          <a:p>
            <a:r>
              <a:rPr lang="en-GB" sz="8000" dirty="0">
                <a:latin typeface="Sassoon Penpals" panose="02000400000000000000" pitchFamily="2" charset="0"/>
              </a:rPr>
              <a:t>Know some similarities and differences between things in the past and now, drawing on their experiences and </a:t>
            </a:r>
          </a:p>
          <a:p>
            <a:pPr marL="0" indent="0">
              <a:buNone/>
            </a:pPr>
            <a:r>
              <a:rPr lang="en-GB" sz="8000" dirty="0">
                <a:latin typeface="Sassoon Penpals" panose="02000400000000000000" pitchFamily="2" charset="0"/>
              </a:rPr>
              <a:t>   what has been read in class.</a:t>
            </a:r>
          </a:p>
          <a:p>
            <a:r>
              <a:rPr lang="en-GB" sz="8000" dirty="0">
                <a:latin typeface="Sassoon Penpals" panose="02000400000000000000" pitchFamily="2" charset="0"/>
              </a:rPr>
              <a:t>Understand the past through settings, characters and events encountered in books read in class and story telling. </a:t>
            </a:r>
          </a:p>
          <a:p>
            <a:pPr marL="0" indent="0">
              <a:buNone/>
            </a:pPr>
            <a:r>
              <a:rPr lang="en-GB" sz="8000" b="1" u="sng" dirty="0">
                <a:latin typeface="Sassoon Penpals" panose="02000400000000000000" pitchFamily="2" charset="0"/>
              </a:rPr>
              <a:t>People, Culture and Communities </a:t>
            </a:r>
            <a:endParaRPr lang="en-GB" sz="8000" u="sng" dirty="0">
              <a:latin typeface="Sassoon Penpals" panose="02000400000000000000" pitchFamily="2" charset="0"/>
            </a:endParaRPr>
          </a:p>
          <a:p>
            <a:r>
              <a:rPr lang="en-GB" sz="8000" dirty="0">
                <a:latin typeface="Sassoon Penpals" panose="02000400000000000000" pitchFamily="2" charset="0"/>
              </a:rPr>
              <a:t>Describe their immediate environment using knowledge from observation, discussion, stories, non-fiction texts and </a:t>
            </a:r>
          </a:p>
          <a:p>
            <a:pPr marL="0" indent="0">
              <a:buNone/>
            </a:pPr>
            <a:r>
              <a:rPr lang="en-GB" sz="8000" dirty="0">
                <a:latin typeface="Sassoon Penpals" panose="02000400000000000000" pitchFamily="2" charset="0"/>
              </a:rPr>
              <a:t>    maps.</a:t>
            </a:r>
          </a:p>
          <a:p>
            <a:r>
              <a:rPr lang="en-GB" sz="8000" dirty="0">
                <a:latin typeface="Sassoon Penpals" panose="02000400000000000000" pitchFamily="2" charset="0"/>
              </a:rPr>
              <a:t>Know some similarities and differences between different religious and cultural communities in this country, </a:t>
            </a:r>
          </a:p>
          <a:p>
            <a:pPr marL="0" indent="0">
              <a:buNone/>
            </a:pPr>
            <a:r>
              <a:rPr lang="en-GB" sz="8000" dirty="0">
                <a:latin typeface="Sassoon Penpals" panose="02000400000000000000" pitchFamily="2" charset="0"/>
              </a:rPr>
              <a:t>   drawing on their experiences and what has been read in class.</a:t>
            </a:r>
          </a:p>
          <a:p>
            <a:r>
              <a:rPr lang="en-GB" sz="8000" dirty="0">
                <a:latin typeface="Sassoon Penpals" panose="02000400000000000000" pitchFamily="2" charset="0"/>
              </a:rPr>
              <a:t>Explain some similarities and differences between life in this country and life in other countries, drawing on </a:t>
            </a:r>
          </a:p>
          <a:p>
            <a:pPr marL="0" indent="0">
              <a:buNone/>
            </a:pPr>
            <a:r>
              <a:rPr lang="en-GB" sz="8000" dirty="0">
                <a:latin typeface="Sassoon Penpals" panose="02000400000000000000" pitchFamily="2" charset="0"/>
              </a:rPr>
              <a:t>   knowledge from stories, non-fiction texts and (when appropriate) maps. </a:t>
            </a:r>
            <a:endParaRPr lang="en-GB" sz="11200" dirty="0">
              <a:latin typeface="Sassoon Penpals" panose="02000400000000000000" pitchFamily="2" charset="0"/>
            </a:endParaRPr>
          </a:p>
          <a:p>
            <a:pPr marL="0" indent="0">
              <a:buNone/>
            </a:pPr>
            <a:r>
              <a:rPr lang="en-GB" sz="8000" b="1" u="sng" dirty="0">
                <a:latin typeface="Sassoon Penpals" panose="02000400000000000000" pitchFamily="2" charset="0"/>
              </a:rPr>
              <a:t>The Natural World </a:t>
            </a:r>
            <a:endParaRPr lang="en-GB" sz="8000" u="sng" dirty="0">
              <a:latin typeface="Sassoon Penpals" panose="02000400000000000000" pitchFamily="2" charset="0"/>
            </a:endParaRPr>
          </a:p>
          <a:p>
            <a:r>
              <a:rPr lang="en-GB" sz="8000" dirty="0">
                <a:latin typeface="Sassoon Penpals" panose="02000400000000000000" pitchFamily="2" charset="0"/>
              </a:rPr>
              <a:t>Explore the natural world around them, making observations and drawing pictures of animals and plants.</a:t>
            </a:r>
          </a:p>
          <a:p>
            <a:r>
              <a:rPr lang="en-GB" sz="8000" dirty="0">
                <a:latin typeface="Sassoon Penpals" panose="02000400000000000000" pitchFamily="2" charset="0"/>
              </a:rPr>
              <a:t>Know some similarities and differences between the natural world around them and contrasting environments, </a:t>
            </a:r>
          </a:p>
          <a:p>
            <a:pPr marL="0" indent="0">
              <a:buNone/>
            </a:pPr>
            <a:r>
              <a:rPr lang="en-GB" sz="8000" dirty="0">
                <a:latin typeface="Sassoon Penpals" panose="02000400000000000000" pitchFamily="2" charset="0"/>
              </a:rPr>
              <a:t>   drawing on their experiences and what has been read in class.</a:t>
            </a:r>
          </a:p>
          <a:p>
            <a:r>
              <a:rPr lang="en-GB" sz="8000" dirty="0">
                <a:latin typeface="Sassoon Penpals" panose="02000400000000000000" pitchFamily="2" charset="0"/>
              </a:rPr>
              <a:t>Understand some important processes and changes in the natural world around them including the seasons and changing states of matter. </a:t>
            </a:r>
          </a:p>
          <a:p>
            <a:endParaRPr lang="en-GB" sz="2300" dirty="0">
              <a:solidFill>
                <a:schemeClr val="bg1"/>
              </a:solidFill>
              <a:latin typeface="Comic Sans MS" panose="030F0702030302020204" pitchFamily="66" charset="0"/>
            </a:endParaRPr>
          </a:p>
          <a:p>
            <a:endParaRPr lang="en-GB" sz="1300" dirty="0">
              <a:solidFill>
                <a:srgbClr val="FFFFFF"/>
              </a:solidFill>
            </a:endParaRPr>
          </a:p>
        </p:txBody>
      </p:sp>
      <p:pic>
        <p:nvPicPr>
          <p:cNvPr id="18" name="Picture 17" descr="A group of people sitting at a table&#10;&#10;Description automatically generated">
            <a:extLst>
              <a:ext uri="{FF2B5EF4-FFF2-40B4-BE49-F238E27FC236}">
                <a16:creationId xmlns:a16="http://schemas.microsoft.com/office/drawing/2014/main" id="{3595C6AC-2965-4108-87B4-6E1D54CB55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370" b="6"/>
          <a:stretch/>
        </p:blipFill>
        <p:spPr>
          <a:xfrm>
            <a:off x="10218815" y="5271103"/>
            <a:ext cx="1973179" cy="1645260"/>
          </a:xfrm>
          <a:prstGeom prst="rect">
            <a:avLst/>
          </a:prstGeom>
        </p:spPr>
      </p:pic>
      <p:pic>
        <p:nvPicPr>
          <p:cNvPr id="16" name="Picture 15" descr="A picture containing person, child, outdoor, grass&#10;&#10;Description automatically generated">
            <a:extLst>
              <a:ext uri="{FF2B5EF4-FFF2-40B4-BE49-F238E27FC236}">
                <a16:creationId xmlns:a16="http://schemas.microsoft.com/office/drawing/2014/main" id="{BD0B1044-9883-45FE-B01A-556E2020FD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34" r="10835" b="7"/>
          <a:stretch/>
        </p:blipFill>
        <p:spPr>
          <a:xfrm>
            <a:off x="10218820" y="2377"/>
            <a:ext cx="1973179" cy="1765204"/>
          </a:xfrm>
          <a:prstGeom prst="rect">
            <a:avLst/>
          </a:prstGeom>
        </p:spPr>
      </p:pic>
      <p:pic>
        <p:nvPicPr>
          <p:cNvPr id="14" name="Picture 13" descr="A picture containing child, person, boy, indoor&#10;&#10;Description automatically generated">
            <a:extLst>
              <a:ext uri="{FF2B5EF4-FFF2-40B4-BE49-F238E27FC236}">
                <a16:creationId xmlns:a16="http://schemas.microsoft.com/office/drawing/2014/main" id="{9C908418-6A9E-4A45-89B3-8EA90FEE4B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515" b="-6"/>
          <a:stretch/>
        </p:blipFill>
        <p:spPr>
          <a:xfrm>
            <a:off x="10218820" y="1767580"/>
            <a:ext cx="1973178" cy="1751761"/>
          </a:xfrm>
          <a:prstGeom prst="rect">
            <a:avLst/>
          </a:prstGeom>
        </p:spPr>
      </p:pic>
      <p:pic>
        <p:nvPicPr>
          <p:cNvPr id="11" name="Picture 10" descr="A picture containing indoor, person, computer, table&#10;&#10;Description automatically generated">
            <a:extLst>
              <a:ext uri="{FF2B5EF4-FFF2-40B4-BE49-F238E27FC236}">
                <a16:creationId xmlns:a16="http://schemas.microsoft.com/office/drawing/2014/main" id="{BE3ED6A1-DE37-4EBD-AD0F-B31D558DC8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02" r="13947" b="-6"/>
          <a:stretch/>
        </p:blipFill>
        <p:spPr>
          <a:xfrm rot="5400000">
            <a:off x="10312902" y="3425259"/>
            <a:ext cx="1785009" cy="1973176"/>
          </a:xfrm>
          <a:prstGeom prst="rect">
            <a:avLst/>
          </a:prstGeom>
        </p:spPr>
      </p:pic>
    </p:spTree>
    <p:extLst>
      <p:ext uri="{BB962C8B-B14F-4D97-AF65-F5344CB8AC3E}">
        <p14:creationId xmlns:p14="http://schemas.microsoft.com/office/powerpoint/2010/main" val="13502809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5DFD92D-70D6-405E-ACE1-A05783BA69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62" t="25674" r="22492" b="4"/>
          <a:stretch/>
        </p:blipFill>
        <p:spPr>
          <a:xfrm>
            <a:off x="1" y="0"/>
            <a:ext cx="2548065" cy="2313913"/>
          </a:xfrm>
          <a:prstGeom prst="rect">
            <a:avLst/>
          </a:prstGeom>
        </p:spPr>
      </p:pic>
      <p:pic>
        <p:nvPicPr>
          <p:cNvPr id="11" name="Picture 10" descr="A picture containing indoor, small, person&#10;&#10;Description automatically generated">
            <a:extLst>
              <a:ext uri="{FF2B5EF4-FFF2-40B4-BE49-F238E27FC236}">
                <a16:creationId xmlns:a16="http://schemas.microsoft.com/office/drawing/2014/main" id="{1BA4ED15-85BA-45AE-831A-3EBD3FDA33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89" t="1" r="21507" b="4"/>
          <a:stretch/>
        </p:blipFill>
        <p:spPr>
          <a:xfrm rot="5400000">
            <a:off x="2647945" y="-117085"/>
            <a:ext cx="2313913" cy="2548083"/>
          </a:xfrm>
          <a:prstGeom prst="rect">
            <a:avLst/>
          </a:prstGeom>
        </p:spPr>
      </p:pic>
      <p:pic>
        <p:nvPicPr>
          <p:cNvPr id="21" name="Picture 20" descr="A picture containing indoor, small, ground&#10;&#10;Description automatically generated">
            <a:extLst>
              <a:ext uri="{FF2B5EF4-FFF2-40B4-BE49-F238E27FC236}">
                <a16:creationId xmlns:a16="http://schemas.microsoft.com/office/drawing/2014/main" id="{A4DD63E2-1BBA-42E7-9E2E-87EC88F7B7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77" r="14615"/>
          <a:stretch/>
        </p:blipFill>
        <p:spPr>
          <a:xfrm rot="5400000">
            <a:off x="5211149" y="-132224"/>
            <a:ext cx="2313914" cy="2578363"/>
          </a:xfrm>
          <a:prstGeom prst="rect">
            <a:avLst/>
          </a:prstGeom>
        </p:spPr>
      </p:pic>
      <p:pic>
        <p:nvPicPr>
          <p:cNvPr id="5" name="Picture 4" descr="A picture containing person, indoor, wall&#10;&#10;Description automatically generated">
            <a:extLst>
              <a:ext uri="{FF2B5EF4-FFF2-40B4-BE49-F238E27FC236}">
                <a16:creationId xmlns:a16="http://schemas.microsoft.com/office/drawing/2014/main" id="{A6012C8D-CA29-43B0-9C5D-48FEC585F7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27" t="-1026" r="4404" b="1026"/>
          <a:stretch/>
        </p:blipFill>
        <p:spPr>
          <a:xfrm rot="5400000">
            <a:off x="7541118" y="-84885"/>
            <a:ext cx="2269133" cy="2528464"/>
          </a:xfrm>
          <a:prstGeom prst="rect">
            <a:avLst/>
          </a:prstGeom>
        </p:spPr>
      </p:pic>
      <p:pic>
        <p:nvPicPr>
          <p:cNvPr id="13" name="Picture 12" descr="A group of people standing in a room&#10;&#10;Description automatically generated">
            <a:extLst>
              <a:ext uri="{FF2B5EF4-FFF2-40B4-BE49-F238E27FC236}">
                <a16:creationId xmlns:a16="http://schemas.microsoft.com/office/drawing/2014/main" id="{AEEA55FD-C05B-4E62-8031-DD247E5A51B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90" r="-1" b="23179"/>
          <a:stretch/>
        </p:blipFill>
        <p:spPr>
          <a:xfrm>
            <a:off x="9913516" y="44779"/>
            <a:ext cx="2278484" cy="2269134"/>
          </a:xfrm>
          <a:prstGeom prst="rect">
            <a:avLst/>
          </a:prstGeom>
        </p:spPr>
      </p:pic>
      <p:sp>
        <p:nvSpPr>
          <p:cNvPr id="2" name="Title 1"/>
          <p:cNvSpPr>
            <a:spLocks noGrp="1"/>
          </p:cNvSpPr>
          <p:nvPr>
            <p:ph type="title"/>
          </p:nvPr>
        </p:nvSpPr>
        <p:spPr>
          <a:xfrm>
            <a:off x="1986128" y="2358693"/>
            <a:ext cx="6689556" cy="637124"/>
          </a:xfrm>
        </p:spPr>
        <p:txBody>
          <a:bodyPr>
            <a:noAutofit/>
          </a:bodyPr>
          <a:lstStyle/>
          <a:p>
            <a:r>
              <a:rPr lang="en-GB" altLang="en-US" sz="4000" b="1" u="sng" dirty="0">
                <a:latin typeface="Sassoon Penpals" panose="02000400000000000000" pitchFamily="2" charset="0"/>
              </a:rPr>
              <a:t>Expressive arts and design</a:t>
            </a:r>
            <a:endParaRPr lang="en-GB" sz="4000" b="1" u="sng" dirty="0">
              <a:latin typeface="Sassoon Penpals" panose="02000400000000000000" pitchFamily="2" charset="0"/>
            </a:endParaRPr>
          </a:p>
        </p:txBody>
      </p:sp>
      <p:sp>
        <p:nvSpPr>
          <p:cNvPr id="3" name="Content Placeholder 2"/>
          <p:cNvSpPr>
            <a:spLocks noGrp="1"/>
          </p:cNvSpPr>
          <p:nvPr>
            <p:ph idx="1"/>
          </p:nvPr>
        </p:nvSpPr>
        <p:spPr>
          <a:xfrm>
            <a:off x="328483" y="2995815"/>
            <a:ext cx="11535033" cy="3817405"/>
          </a:xfrm>
        </p:spPr>
        <p:txBody>
          <a:bodyPr>
            <a:normAutofit fontScale="77500" lnSpcReduction="20000"/>
          </a:bodyPr>
          <a:lstStyle/>
          <a:p>
            <a:pPr marL="0" indent="0">
              <a:buNone/>
            </a:pPr>
            <a:r>
              <a:rPr lang="en-GB" sz="2900" b="1" u="sng" dirty="0">
                <a:latin typeface="Sassoon Penpals" panose="02000400000000000000" pitchFamily="2" charset="0"/>
              </a:rPr>
              <a:t>Creating with Materials </a:t>
            </a:r>
            <a:endParaRPr lang="en-GB" sz="2900" u="sng" dirty="0">
              <a:latin typeface="Sassoon Penpals" panose="02000400000000000000" pitchFamily="2" charset="0"/>
            </a:endParaRPr>
          </a:p>
          <a:p>
            <a:r>
              <a:rPr lang="en-GB" sz="2900" dirty="0">
                <a:latin typeface="Sassoon Penpals" panose="02000400000000000000" pitchFamily="2" charset="0"/>
              </a:rPr>
              <a:t>Safely use and explore a variety of materials, tools and techniques, experimenting with colour, design, texture, form and function. </a:t>
            </a:r>
          </a:p>
          <a:p>
            <a:r>
              <a:rPr lang="en-GB" sz="2900" dirty="0">
                <a:latin typeface="Sassoon Penpals" panose="02000400000000000000" pitchFamily="2" charset="0"/>
              </a:rPr>
              <a:t>Share their creations, explaining the processes they have used. </a:t>
            </a:r>
          </a:p>
          <a:p>
            <a:r>
              <a:rPr lang="en-GB" sz="2900" dirty="0">
                <a:latin typeface="Sassoon Penpals" panose="02000400000000000000" pitchFamily="2" charset="0"/>
              </a:rPr>
              <a:t>Make use of props and materials when role-playing characters in narratives and stories. </a:t>
            </a:r>
          </a:p>
          <a:p>
            <a:endParaRPr lang="en-GB" sz="2900" dirty="0">
              <a:latin typeface="Sassoon Penpals" panose="02000400000000000000" pitchFamily="2" charset="0"/>
            </a:endParaRPr>
          </a:p>
          <a:p>
            <a:pPr marL="0" indent="0">
              <a:buNone/>
            </a:pPr>
            <a:r>
              <a:rPr lang="en-GB" sz="2900" b="1" u="sng" dirty="0">
                <a:latin typeface="Sassoon Penpals" panose="02000400000000000000" pitchFamily="2" charset="0"/>
              </a:rPr>
              <a:t>Performing</a:t>
            </a:r>
            <a:r>
              <a:rPr lang="en-GB" sz="2900" b="1" dirty="0">
                <a:latin typeface="Sassoon Penpals" panose="02000400000000000000" pitchFamily="2" charset="0"/>
              </a:rPr>
              <a:t> </a:t>
            </a:r>
            <a:endParaRPr lang="en-GB" sz="2900" dirty="0">
              <a:latin typeface="Sassoon Penpals" panose="02000400000000000000" pitchFamily="2" charset="0"/>
            </a:endParaRPr>
          </a:p>
          <a:p>
            <a:r>
              <a:rPr lang="en-GB" sz="2900" dirty="0">
                <a:latin typeface="Sassoon Penpals" panose="02000400000000000000" pitchFamily="2" charset="0"/>
              </a:rPr>
              <a:t>Invent, adapt and recount narratives and stories with peers and their teacher.</a:t>
            </a:r>
          </a:p>
          <a:p>
            <a:r>
              <a:rPr lang="en-GB" sz="2900" dirty="0">
                <a:latin typeface="Sassoon Penpals" panose="02000400000000000000" pitchFamily="2" charset="0"/>
              </a:rPr>
              <a:t>Sing a range of well-known nursery rhymes and songs.</a:t>
            </a:r>
          </a:p>
          <a:p>
            <a:r>
              <a:rPr lang="en-GB" sz="2900" dirty="0">
                <a:latin typeface="Sassoon Penpals" panose="02000400000000000000" pitchFamily="2" charset="0"/>
              </a:rPr>
              <a:t>Perform songs, rhymes, poems and stories with others, and (when appropriate) try to move in time with music. </a:t>
            </a:r>
          </a:p>
          <a:p>
            <a:pPr marL="0" indent="0">
              <a:buNone/>
            </a:pPr>
            <a:endParaRPr lang="en-GB" sz="2900" dirty="0">
              <a:latin typeface="Sassoon Penpals" panose="02000400000000000000" pitchFamily="2" charset="0"/>
            </a:endParaRPr>
          </a:p>
          <a:p>
            <a:endParaRPr lang="en-GB" sz="1400" dirty="0">
              <a:solidFill>
                <a:srgbClr val="FFFFFF"/>
              </a:solidFill>
            </a:endParaRPr>
          </a:p>
        </p:txBody>
      </p:sp>
    </p:spTree>
    <p:extLst>
      <p:ext uri="{BB962C8B-B14F-4D97-AF65-F5344CB8AC3E}">
        <p14:creationId xmlns:p14="http://schemas.microsoft.com/office/powerpoint/2010/main" val="248111686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9013052" cy="945515"/>
          </a:xfrm>
        </p:spPr>
        <p:txBody>
          <a:bodyPr anchor="b">
            <a:normAutofit/>
          </a:bodyPr>
          <a:lstStyle/>
          <a:p>
            <a:r>
              <a:rPr lang="en-GB" sz="5400" dirty="0">
                <a:latin typeface="Sassoon Penpals" panose="02000400000000000000" pitchFamily="2" charset="0"/>
              </a:rPr>
              <a:t>Assessment</a:t>
            </a:r>
          </a:p>
        </p:txBody>
      </p:sp>
      <p:sp>
        <p:nvSpPr>
          <p:cNvPr id="3" name="Content Placeholder 2"/>
          <p:cNvSpPr>
            <a:spLocks noGrp="1"/>
          </p:cNvSpPr>
          <p:nvPr>
            <p:ph idx="1"/>
          </p:nvPr>
        </p:nvSpPr>
        <p:spPr>
          <a:xfrm>
            <a:off x="526984" y="1442162"/>
            <a:ext cx="10638322" cy="4365882"/>
          </a:xfrm>
        </p:spPr>
        <p:txBody>
          <a:bodyPr>
            <a:normAutofit fontScale="92500" lnSpcReduction="10000"/>
          </a:bodyPr>
          <a:lstStyle/>
          <a:p>
            <a:pPr>
              <a:buFont typeface="Wingdings" panose="05000000000000000000" pitchFamily="2" charset="2"/>
              <a:buChar char="v"/>
            </a:pPr>
            <a:r>
              <a:rPr lang="en-GB" sz="4000" dirty="0">
                <a:latin typeface="Sassoon Penpals" panose="02000400000000000000" pitchFamily="2" charset="0"/>
              </a:rPr>
              <a:t>Assessments from previous nursery/childcare provision.</a:t>
            </a:r>
          </a:p>
          <a:p>
            <a:pPr>
              <a:buFont typeface="Wingdings" panose="05000000000000000000" pitchFamily="2" charset="2"/>
              <a:buChar char="v"/>
            </a:pPr>
            <a:r>
              <a:rPr lang="en-GB" sz="4000" dirty="0">
                <a:latin typeface="Sassoon Penpals" panose="02000400000000000000" pitchFamily="2" charset="0"/>
              </a:rPr>
              <a:t>Sept – baseline assessment</a:t>
            </a:r>
          </a:p>
          <a:p>
            <a:pPr>
              <a:buFont typeface="Wingdings" panose="05000000000000000000" pitchFamily="2" charset="2"/>
              <a:buChar char="v"/>
            </a:pPr>
            <a:r>
              <a:rPr lang="en-GB" sz="4000" dirty="0">
                <a:latin typeface="Sassoon Penpals" panose="02000400000000000000" pitchFamily="2" charset="0"/>
              </a:rPr>
              <a:t>Ongoing observations/evidence in books//Parent’s contributions to ‘Evidence Me’. You will be sent a link to access this if you are not already in our Nursery.</a:t>
            </a:r>
          </a:p>
          <a:p>
            <a:pPr>
              <a:buFont typeface="Wingdings" panose="05000000000000000000" pitchFamily="2" charset="2"/>
              <a:buChar char="v"/>
            </a:pPr>
            <a:r>
              <a:rPr lang="en-GB" sz="4000" dirty="0">
                <a:latin typeface="Sassoon Penpals" panose="02000400000000000000" pitchFamily="2" charset="0"/>
              </a:rPr>
              <a:t>Each Term – see if children are on track.</a:t>
            </a:r>
          </a:p>
          <a:p>
            <a:pPr>
              <a:buFont typeface="Wingdings" panose="05000000000000000000" pitchFamily="2" charset="2"/>
              <a:buChar char="v"/>
            </a:pPr>
            <a:r>
              <a:rPr lang="en-GB" sz="4000" dirty="0">
                <a:latin typeface="Sassoon Penpals" panose="02000400000000000000" pitchFamily="2" charset="0"/>
              </a:rPr>
              <a:t>End of year ( June) – whether has achieved the Early learning Goals (ELG).</a:t>
            </a:r>
          </a:p>
        </p:txBody>
      </p:sp>
    </p:spTree>
    <p:extLst>
      <p:ext uri="{BB962C8B-B14F-4D97-AF65-F5344CB8AC3E}">
        <p14:creationId xmlns:p14="http://schemas.microsoft.com/office/powerpoint/2010/main" val="401174706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2814" y="238392"/>
            <a:ext cx="9013052" cy="732155"/>
          </a:xfrm>
        </p:spPr>
        <p:txBody>
          <a:bodyPr vert="horz" lIns="91440" tIns="45720" rIns="91440" bIns="45720" rtlCol="0" anchor="b">
            <a:normAutofit/>
          </a:bodyPr>
          <a:lstStyle/>
          <a:p>
            <a:r>
              <a:rPr lang="en-US" altLang="en-US" sz="4000" kern="1200" dirty="0">
                <a:latin typeface="Comic Sans MS" panose="030F0702030302020204" pitchFamily="66" charset="0"/>
                <a:cs typeface="+mj-cs"/>
              </a:rPr>
              <a:t>“</a:t>
            </a:r>
            <a:r>
              <a:rPr lang="en-US" altLang="en-US" sz="4000" kern="1200" dirty="0">
                <a:latin typeface="Sassoon Penpals" panose="02000400000000000000" pitchFamily="2" charset="0"/>
              </a:rPr>
              <a:t>Is my little one ready for school ?”</a:t>
            </a:r>
          </a:p>
        </p:txBody>
      </p:sp>
      <p:sp>
        <p:nvSpPr>
          <p:cNvPr id="7171" name="Rectangle 3"/>
          <p:cNvSpPr>
            <a:spLocks noGrp="1" noChangeArrowheads="1"/>
          </p:cNvSpPr>
          <p:nvPr>
            <p:ph type="body" sz="half" idx="1"/>
          </p:nvPr>
        </p:nvSpPr>
        <p:spPr>
          <a:xfrm>
            <a:off x="462814" y="970547"/>
            <a:ext cx="9013052" cy="5105400"/>
          </a:xfrm>
        </p:spPr>
        <p:txBody>
          <a:bodyPr vert="horz" lIns="91440" tIns="45720" rIns="91440" bIns="45720" rtlCol="0">
            <a:noAutofit/>
          </a:bodyPr>
          <a:lstStyle/>
          <a:p>
            <a:r>
              <a:rPr lang="en-US" altLang="en-US" sz="2000" b="1" dirty="0">
                <a:latin typeface="Sassoon Penpals" panose="02000400000000000000" pitchFamily="2" charset="0"/>
              </a:rPr>
              <a:t>When starting big school children need to be able to:</a:t>
            </a:r>
          </a:p>
          <a:p>
            <a:r>
              <a:rPr lang="en-US" altLang="en-US" sz="2000" dirty="0">
                <a:latin typeface="Sassoon Penpals" panose="02000400000000000000" pitchFamily="2" charset="0"/>
              </a:rPr>
              <a:t> Express their needs appropriately</a:t>
            </a:r>
          </a:p>
          <a:p>
            <a:r>
              <a:rPr lang="en-US" altLang="en-US" sz="2000" dirty="0">
                <a:latin typeface="Sassoon Penpals" panose="02000400000000000000" pitchFamily="2" charset="0"/>
              </a:rPr>
              <a:t> Use the toilet independently</a:t>
            </a:r>
          </a:p>
          <a:p>
            <a:r>
              <a:rPr lang="en-US" altLang="en-US" sz="2000" dirty="0">
                <a:latin typeface="Sassoon Penpals" panose="02000400000000000000" pitchFamily="2" charset="0"/>
              </a:rPr>
              <a:t> Wash and dry hands</a:t>
            </a:r>
          </a:p>
          <a:p>
            <a:r>
              <a:rPr lang="en-US" altLang="en-US" sz="2000" dirty="0">
                <a:latin typeface="Sassoon Penpals" panose="02000400000000000000" pitchFamily="2" charset="0"/>
              </a:rPr>
              <a:t> Blow their nose</a:t>
            </a:r>
          </a:p>
          <a:p>
            <a:r>
              <a:rPr lang="en-US" altLang="en-US" sz="2000" dirty="0">
                <a:latin typeface="Sassoon Penpals" panose="02000400000000000000" pitchFamily="2" charset="0"/>
              </a:rPr>
              <a:t> Sit at a table and use a knife and fork</a:t>
            </a:r>
          </a:p>
          <a:p>
            <a:r>
              <a:rPr lang="en-US" altLang="en-US" sz="2000" dirty="0">
                <a:latin typeface="Sassoon Penpals" panose="02000400000000000000" pitchFamily="2" charset="0"/>
              </a:rPr>
              <a:t> Eat their lunch properly</a:t>
            </a:r>
          </a:p>
          <a:p>
            <a:r>
              <a:rPr lang="en-US" altLang="en-US" sz="2000" dirty="0">
                <a:latin typeface="Sassoon Penpals" panose="02000400000000000000" pitchFamily="2" charset="0"/>
              </a:rPr>
              <a:t> Dress and undress themselves</a:t>
            </a:r>
          </a:p>
          <a:p>
            <a:r>
              <a:rPr lang="en-US" altLang="en-US" sz="2000" dirty="0">
                <a:latin typeface="Sassoon Penpals" panose="02000400000000000000" pitchFamily="2" charset="0"/>
              </a:rPr>
              <a:t> Sit quietly to listen to a story or a piece of music</a:t>
            </a:r>
          </a:p>
          <a:p>
            <a:r>
              <a:rPr lang="en-US" altLang="en-US" sz="2000" dirty="0">
                <a:latin typeface="Sassoon Penpals" panose="02000400000000000000" pitchFamily="2" charset="0"/>
              </a:rPr>
              <a:t> Wait patiently</a:t>
            </a:r>
          </a:p>
          <a:p>
            <a:r>
              <a:rPr lang="en-US" altLang="en-US" sz="2000" dirty="0">
                <a:latin typeface="Sassoon Penpals" panose="02000400000000000000" pitchFamily="2" charset="0"/>
              </a:rPr>
              <a:t> Share and take turns</a:t>
            </a:r>
          </a:p>
          <a:p>
            <a:r>
              <a:rPr lang="en-US" altLang="en-US" sz="2000" dirty="0">
                <a:latin typeface="Sassoon Penpals" panose="02000400000000000000" pitchFamily="2" charset="0"/>
              </a:rPr>
              <a:t> Tidy up things they have used</a:t>
            </a:r>
          </a:p>
          <a:p>
            <a:r>
              <a:rPr lang="en-US" altLang="en-US" dirty="0">
                <a:latin typeface="Sassoon Penpals" panose="02000400000000000000" pitchFamily="2" charset="0"/>
              </a:rPr>
              <a:t> </a:t>
            </a:r>
            <a:r>
              <a:rPr lang="en-US" altLang="en-US" sz="2000" dirty="0">
                <a:latin typeface="Sassoon Penpals" panose="02000400000000000000" pitchFamily="2" charset="0"/>
              </a:rPr>
              <a:t>Say goodbye with a smile !!!!!!!!</a:t>
            </a:r>
            <a:endParaRPr lang="en-US" altLang="en-US" dirty="0">
              <a:latin typeface="Sassoon Penpals" panose="02000400000000000000" pitchFamily="2" charset="0"/>
            </a:endParaRPr>
          </a:p>
        </p:txBody>
      </p:sp>
      <p:sp>
        <p:nvSpPr>
          <p:cNvPr id="2" name="TextBox 1"/>
          <p:cNvSpPr txBox="1"/>
          <p:nvPr/>
        </p:nvSpPr>
        <p:spPr>
          <a:xfrm>
            <a:off x="7655087" y="2184419"/>
            <a:ext cx="3641558" cy="2677656"/>
          </a:xfrm>
          <a:prstGeom prst="rect">
            <a:avLst/>
          </a:prstGeom>
          <a:solidFill>
            <a:schemeClr val="tx2"/>
          </a:solidFill>
        </p:spPr>
        <p:txBody>
          <a:bodyPr wrap="square" rtlCol="0">
            <a:spAutoFit/>
          </a:bodyPr>
          <a:lstStyle/>
          <a:p>
            <a:r>
              <a:rPr lang="en-GB" sz="2800" dirty="0">
                <a:solidFill>
                  <a:schemeClr val="bg1"/>
                </a:solidFill>
                <a:latin typeface="Comic Sans MS" panose="030F0702030302020204" pitchFamily="66" charset="0"/>
              </a:rPr>
              <a:t>Please work on any of these skills over the next few weeks if necessary to give your child the best start in September.</a:t>
            </a:r>
          </a:p>
        </p:txBody>
      </p:sp>
    </p:spTree>
    <p:extLst>
      <p:ext uri="{BB962C8B-B14F-4D97-AF65-F5344CB8AC3E}">
        <p14:creationId xmlns:p14="http://schemas.microsoft.com/office/powerpoint/2010/main" val="76496083"/>
      </p:ext>
    </p:extLst>
  </p:cSld>
  <p:clrMapOvr>
    <a:overrideClrMapping bg1="dk1" tx1="lt1" bg2="dk2" tx2="lt2" accent1="accent1" accent2="accent2" accent3="accent3" accent4="accent4" accent5="accent5" accent6="accent6" hlink="hlink" folHlink="folHlink"/>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575" y="0"/>
            <a:ext cx="9013052" cy="930275"/>
          </a:xfrm>
        </p:spPr>
        <p:txBody>
          <a:bodyPr anchor="b">
            <a:normAutofit/>
          </a:bodyPr>
          <a:lstStyle/>
          <a:p>
            <a:r>
              <a:rPr lang="en-GB" sz="4800" dirty="0">
                <a:latin typeface="Sassoon Penpals" panose="02000400000000000000" pitchFamily="2" charset="0"/>
              </a:rPr>
              <a:t>Ready to Learn</a:t>
            </a:r>
          </a:p>
        </p:txBody>
      </p:sp>
      <p:sp>
        <p:nvSpPr>
          <p:cNvPr id="3" name="Content Placeholder 2"/>
          <p:cNvSpPr>
            <a:spLocks noGrp="1"/>
          </p:cNvSpPr>
          <p:nvPr>
            <p:ph idx="1"/>
          </p:nvPr>
        </p:nvSpPr>
        <p:spPr>
          <a:xfrm>
            <a:off x="786866" y="1295400"/>
            <a:ext cx="9677400" cy="4968240"/>
          </a:xfrm>
        </p:spPr>
        <p:txBody>
          <a:bodyPr>
            <a:normAutofit fontScale="92500" lnSpcReduction="20000"/>
          </a:bodyPr>
          <a:lstStyle/>
          <a:p>
            <a:pPr>
              <a:buFont typeface="Wingdings" panose="05000000000000000000" pitchFamily="2" charset="2"/>
              <a:buChar char="v"/>
            </a:pPr>
            <a:r>
              <a:rPr lang="en-GB" sz="3200" dirty="0">
                <a:latin typeface="Sassoon Penpals" panose="02000400000000000000" pitchFamily="2" charset="0"/>
              </a:rPr>
              <a:t>Ensure your child has good nights sleep.</a:t>
            </a:r>
          </a:p>
          <a:p>
            <a:pPr>
              <a:buFont typeface="Wingdings" panose="05000000000000000000" pitchFamily="2" charset="2"/>
              <a:buChar char="v"/>
            </a:pPr>
            <a:r>
              <a:rPr lang="en-GB" sz="3200" dirty="0">
                <a:latin typeface="Sassoon Penpals" panose="02000400000000000000" pitchFamily="2" charset="0"/>
              </a:rPr>
              <a:t>Arrives at school on time – between 8.30 - 8.40am.</a:t>
            </a:r>
          </a:p>
          <a:p>
            <a:pPr>
              <a:buFont typeface="Wingdings" panose="05000000000000000000" pitchFamily="2" charset="2"/>
              <a:buChar char="v"/>
            </a:pPr>
            <a:r>
              <a:rPr lang="en-GB" sz="3200" dirty="0">
                <a:latin typeface="Sassoon Penpals" panose="02000400000000000000" pitchFamily="2" charset="0"/>
              </a:rPr>
              <a:t>Their book bag supplied from school with reading diary, reading book, choice book.</a:t>
            </a:r>
          </a:p>
          <a:p>
            <a:pPr>
              <a:buFont typeface="Wingdings" panose="05000000000000000000" pitchFamily="2" charset="2"/>
              <a:buChar char="v"/>
            </a:pPr>
            <a:r>
              <a:rPr lang="en-GB" sz="3200" dirty="0">
                <a:latin typeface="Sassoon Penpals" panose="02000400000000000000" pitchFamily="2" charset="0"/>
              </a:rPr>
              <a:t>Water bottle – water not juice.</a:t>
            </a:r>
          </a:p>
          <a:p>
            <a:pPr>
              <a:buFont typeface="Wingdings" panose="05000000000000000000" pitchFamily="2" charset="2"/>
              <a:buChar char="v"/>
            </a:pPr>
            <a:r>
              <a:rPr lang="en-GB" sz="3200" dirty="0">
                <a:latin typeface="Sassoon Penpals" panose="02000400000000000000" pitchFamily="2" charset="0"/>
              </a:rPr>
              <a:t>Coat, hat, gloves, sun hat.</a:t>
            </a:r>
          </a:p>
          <a:p>
            <a:pPr>
              <a:buFont typeface="Wingdings" panose="05000000000000000000" pitchFamily="2" charset="2"/>
              <a:buChar char="v"/>
            </a:pPr>
            <a:endParaRPr lang="en-GB" sz="3200" dirty="0">
              <a:latin typeface="Sassoon Penpals" panose="02000400000000000000" pitchFamily="2" charset="0"/>
            </a:endParaRPr>
          </a:p>
          <a:p>
            <a:pPr marL="0" indent="0">
              <a:buNone/>
            </a:pPr>
            <a:r>
              <a:rPr lang="en-GB" sz="3200" dirty="0">
                <a:latin typeface="Sassoon Penpals" panose="02000400000000000000" pitchFamily="2" charset="0"/>
              </a:rPr>
              <a:t>Please check your child’s book bag daily for any letters although most correspondence is sent via Dojo.</a:t>
            </a:r>
          </a:p>
          <a:p>
            <a:pPr marL="0" indent="0">
              <a:buNone/>
            </a:pPr>
            <a:r>
              <a:rPr lang="en-GB" sz="3200" dirty="0">
                <a:latin typeface="Sassoon Penpals" panose="02000400000000000000" pitchFamily="2" charset="0"/>
              </a:rPr>
              <a:t>Please don’t bring toys to prevent being broken, competition or peer pressure.</a:t>
            </a:r>
          </a:p>
          <a:p>
            <a:endParaRPr lang="en-GB" sz="1300" dirty="0"/>
          </a:p>
        </p:txBody>
      </p:sp>
    </p:spTree>
    <p:extLst>
      <p:ext uri="{BB962C8B-B14F-4D97-AF65-F5344CB8AC3E}">
        <p14:creationId xmlns:p14="http://schemas.microsoft.com/office/powerpoint/2010/main" val="242576464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3002" y="365125"/>
            <a:ext cx="10520702" cy="1325563"/>
          </a:xfrm>
        </p:spPr>
        <p:txBody>
          <a:bodyPr>
            <a:normAutofit/>
          </a:bodyPr>
          <a:lstStyle/>
          <a:p>
            <a:r>
              <a:rPr lang="en-GB" sz="5400" dirty="0">
                <a:latin typeface="Sassoon Penpals" panose="02000400000000000000" pitchFamily="2" charset="0"/>
              </a:rPr>
              <a:t>Learning through Play</a:t>
            </a:r>
          </a:p>
        </p:txBody>
      </p:sp>
      <p:graphicFrame>
        <p:nvGraphicFramePr>
          <p:cNvPr id="5" name="Content Placeholder 2">
            <a:extLst>
              <a:ext uri="{FF2B5EF4-FFF2-40B4-BE49-F238E27FC236}">
                <a16:creationId xmlns:a16="http://schemas.microsoft.com/office/drawing/2014/main" id="{D918129D-228B-4329-AED8-2ACA3892DE5B}"/>
              </a:ext>
            </a:extLst>
          </p:cNvPr>
          <p:cNvGraphicFramePr>
            <a:graphicFrameLocks noGrp="1"/>
          </p:cNvGraphicFramePr>
          <p:nvPr>
            <p:ph idx="1"/>
            <p:extLst>
              <p:ext uri="{D42A27DB-BD31-4B8C-83A1-F6EECF244321}">
                <p14:modId xmlns:p14="http://schemas.microsoft.com/office/powerpoint/2010/main" val="3315283268"/>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14945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0"/>
            <a:ext cx="9013052" cy="1265555"/>
          </a:xfrm>
        </p:spPr>
        <p:txBody>
          <a:bodyPr anchor="b">
            <a:normAutofit fontScale="90000"/>
          </a:bodyPr>
          <a:lstStyle/>
          <a:p>
            <a:br>
              <a:rPr lang="en-GB" sz="3700" dirty="0">
                <a:latin typeface="Comic Sans MS" panose="030F0702030302020204" pitchFamily="66" charset="0"/>
              </a:rPr>
            </a:br>
            <a:r>
              <a:rPr lang="en-GB" u="sng" dirty="0">
                <a:latin typeface="Sassoon Penpals" panose="02000400000000000000" pitchFamily="2" charset="0"/>
              </a:rPr>
              <a:t>A Typical Day – morning</a:t>
            </a:r>
            <a:br>
              <a:rPr lang="en-GB" sz="3700" dirty="0"/>
            </a:br>
            <a:endParaRPr lang="en-GB" sz="3700" dirty="0"/>
          </a:p>
        </p:txBody>
      </p:sp>
      <p:sp>
        <p:nvSpPr>
          <p:cNvPr id="3" name="Content Placeholder 2"/>
          <p:cNvSpPr>
            <a:spLocks noGrp="1"/>
          </p:cNvSpPr>
          <p:nvPr>
            <p:ph idx="1"/>
          </p:nvPr>
        </p:nvSpPr>
        <p:spPr>
          <a:xfrm>
            <a:off x="556846" y="1006272"/>
            <a:ext cx="9013052" cy="4341089"/>
          </a:xfrm>
        </p:spPr>
        <p:txBody>
          <a:bodyPr>
            <a:noAutofit/>
          </a:bodyPr>
          <a:lstStyle/>
          <a:p>
            <a:pPr marL="0" indent="0">
              <a:buNone/>
            </a:pPr>
            <a:r>
              <a:rPr lang="en-GB" sz="3200" dirty="0">
                <a:latin typeface="Sassoon Penpals" panose="02000400000000000000" pitchFamily="2" charset="0"/>
              </a:rPr>
              <a:t>8.30 –  Classroom door opens for children to come in. Reading.</a:t>
            </a:r>
          </a:p>
          <a:p>
            <a:pPr marL="0" indent="0">
              <a:buNone/>
            </a:pPr>
            <a:r>
              <a:rPr lang="en-GB" sz="3200" dirty="0">
                <a:latin typeface="Sassoon Penpals" panose="02000400000000000000" pitchFamily="2" charset="0"/>
              </a:rPr>
              <a:t>8.45 - Register</a:t>
            </a:r>
          </a:p>
          <a:p>
            <a:pPr marL="0" indent="0">
              <a:buNone/>
            </a:pPr>
            <a:r>
              <a:rPr lang="en-GB" sz="3200" dirty="0">
                <a:latin typeface="Sassoon Penpals" panose="02000400000000000000" pitchFamily="2" charset="0"/>
              </a:rPr>
              <a:t>8.50 –  Visual Timetable</a:t>
            </a:r>
          </a:p>
          <a:p>
            <a:pPr marL="0" indent="0">
              <a:buNone/>
            </a:pPr>
            <a:r>
              <a:rPr lang="en-GB" sz="3200" dirty="0">
                <a:latin typeface="Sassoon Penpals" panose="02000400000000000000" pitchFamily="2" charset="0"/>
              </a:rPr>
              <a:t>9.00 –  Phonics – we use the Monster Phonics Scheme</a:t>
            </a:r>
          </a:p>
          <a:p>
            <a:pPr marL="0" indent="0">
              <a:buNone/>
            </a:pPr>
            <a:r>
              <a:rPr lang="en-GB" sz="3200" dirty="0">
                <a:latin typeface="Sassoon Penpals" panose="02000400000000000000" pitchFamily="2" charset="0"/>
              </a:rPr>
              <a:t>9.20 –  Child initiated indoor/ outdoor play</a:t>
            </a:r>
          </a:p>
          <a:p>
            <a:pPr marL="0" indent="0">
              <a:buNone/>
            </a:pPr>
            <a:r>
              <a:rPr lang="en-GB" sz="3200" dirty="0">
                <a:latin typeface="Sassoon Penpals" panose="02000400000000000000" pitchFamily="2" charset="0"/>
              </a:rPr>
              <a:t>10.25- Assembly</a:t>
            </a:r>
          </a:p>
          <a:p>
            <a:pPr marL="0" indent="0">
              <a:buNone/>
            </a:pPr>
            <a:r>
              <a:rPr lang="en-GB" sz="3200" dirty="0">
                <a:latin typeface="Sassoon Penpals" panose="02000400000000000000" pitchFamily="2" charset="0"/>
              </a:rPr>
              <a:t>10.40 – Break on big playground</a:t>
            </a:r>
          </a:p>
          <a:p>
            <a:pPr marL="0" indent="0">
              <a:buNone/>
            </a:pPr>
            <a:r>
              <a:rPr lang="en-GB" sz="3200" dirty="0">
                <a:latin typeface="Sassoon Penpals" panose="02000400000000000000" pitchFamily="2" charset="0"/>
              </a:rPr>
              <a:t>11.00 – Maths</a:t>
            </a:r>
          </a:p>
          <a:p>
            <a:pPr marL="0" indent="0">
              <a:buNone/>
            </a:pPr>
            <a:r>
              <a:rPr lang="en-GB" sz="3200" dirty="0">
                <a:latin typeface="Sassoon Penpals" panose="02000400000000000000" pitchFamily="2" charset="0"/>
              </a:rPr>
              <a:t>11.30 – Dinner.</a:t>
            </a:r>
            <a:endParaRPr lang="en-GB" sz="2000" dirty="0">
              <a:latin typeface="Sassoon Penpals" panose="02000400000000000000" pitchFamily="2" charset="0"/>
            </a:endParaRPr>
          </a:p>
        </p:txBody>
      </p:sp>
    </p:spTree>
    <p:extLst>
      <p:ext uri="{BB962C8B-B14F-4D97-AF65-F5344CB8AC3E}">
        <p14:creationId xmlns:p14="http://schemas.microsoft.com/office/powerpoint/2010/main" val="13152512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2034" y="172506"/>
            <a:ext cx="7252039" cy="1325563"/>
          </a:xfrm>
        </p:spPr>
        <p:txBody>
          <a:bodyPr>
            <a:normAutofit/>
          </a:bodyPr>
          <a:lstStyle/>
          <a:p>
            <a:r>
              <a:rPr lang="en-GB" sz="5400" dirty="0">
                <a:solidFill>
                  <a:schemeClr val="bg1"/>
                </a:solidFill>
                <a:latin typeface="Sassoon Penpals" panose="02000400000000000000" pitchFamily="2" charset="0"/>
              </a:rPr>
              <a:t>Aims of the PowerPoint</a:t>
            </a:r>
            <a:r>
              <a:rPr lang="en-GB" dirty="0">
                <a:latin typeface="Comic Sans MS" panose="030F0702030302020204" pitchFamily="66" charset="0"/>
              </a:rPr>
              <a:t>.</a:t>
            </a:r>
          </a:p>
        </p:txBody>
      </p:sp>
      <p:sp>
        <p:nvSpPr>
          <p:cNvPr id="3" name="Content Placeholder 2"/>
          <p:cNvSpPr>
            <a:spLocks noGrp="1"/>
          </p:cNvSpPr>
          <p:nvPr>
            <p:ph idx="1"/>
          </p:nvPr>
        </p:nvSpPr>
        <p:spPr>
          <a:xfrm>
            <a:off x="239484" y="1802869"/>
            <a:ext cx="11284859" cy="3999790"/>
          </a:xfrm>
        </p:spPr>
        <p:txBody>
          <a:bodyPr anchor="t">
            <a:normAutofit/>
          </a:bodyPr>
          <a:lstStyle/>
          <a:p>
            <a:pPr>
              <a:buFont typeface="Wingdings" panose="05000000000000000000" pitchFamily="2" charset="2"/>
              <a:buChar char="v"/>
            </a:pPr>
            <a:r>
              <a:rPr lang="en-GB" sz="3600" dirty="0">
                <a:solidFill>
                  <a:schemeClr val="bg1"/>
                </a:solidFill>
                <a:latin typeface="Sassoon Penpals" panose="02000400000000000000" pitchFamily="2" charset="0"/>
              </a:rPr>
              <a:t>To be introduced to the staff.</a:t>
            </a:r>
          </a:p>
          <a:p>
            <a:pPr>
              <a:buFont typeface="Wingdings" panose="05000000000000000000" pitchFamily="2" charset="2"/>
              <a:buChar char="v"/>
            </a:pPr>
            <a:r>
              <a:rPr lang="en-GB" sz="3600" dirty="0">
                <a:solidFill>
                  <a:schemeClr val="bg1"/>
                </a:solidFill>
                <a:latin typeface="Sassoon Penpals" panose="02000400000000000000" pitchFamily="2" charset="0"/>
              </a:rPr>
              <a:t>To have a basic understanding about the Reception Year and end of </a:t>
            </a:r>
          </a:p>
          <a:p>
            <a:pPr marL="0" indent="0">
              <a:buNone/>
            </a:pPr>
            <a:r>
              <a:rPr lang="en-GB" sz="3600" dirty="0">
                <a:solidFill>
                  <a:schemeClr val="bg1"/>
                </a:solidFill>
                <a:latin typeface="Sassoon Penpals" panose="02000400000000000000" pitchFamily="2" charset="0"/>
              </a:rPr>
              <a:t>   year expectations.</a:t>
            </a:r>
          </a:p>
          <a:p>
            <a:pPr>
              <a:buFont typeface="Wingdings" panose="05000000000000000000" pitchFamily="2" charset="2"/>
              <a:buChar char="v"/>
            </a:pPr>
            <a:r>
              <a:rPr lang="en-GB" sz="3600" dirty="0">
                <a:solidFill>
                  <a:schemeClr val="bg1"/>
                </a:solidFill>
                <a:latin typeface="Sassoon Penpals" panose="02000400000000000000" pitchFamily="2" charset="0"/>
              </a:rPr>
              <a:t>To know what a typical day will look like.</a:t>
            </a:r>
          </a:p>
          <a:p>
            <a:pPr>
              <a:buFont typeface="Wingdings" panose="05000000000000000000" pitchFamily="2" charset="2"/>
              <a:buChar char="v"/>
            </a:pPr>
            <a:r>
              <a:rPr lang="en-GB" sz="3600" dirty="0">
                <a:solidFill>
                  <a:schemeClr val="bg1"/>
                </a:solidFill>
                <a:latin typeface="Sassoon Penpals" panose="02000400000000000000" pitchFamily="2" charset="0"/>
              </a:rPr>
              <a:t>To know how you can support your child.</a:t>
            </a:r>
          </a:p>
          <a:p>
            <a:pPr>
              <a:buFont typeface="Wingdings" panose="05000000000000000000" pitchFamily="2" charset="2"/>
              <a:buChar char="v"/>
            </a:pPr>
            <a:r>
              <a:rPr lang="en-GB" sz="3600" dirty="0">
                <a:solidFill>
                  <a:schemeClr val="bg1"/>
                </a:solidFill>
                <a:latin typeface="Sassoon Penpals" panose="02000400000000000000" pitchFamily="2" charset="0"/>
              </a:rPr>
              <a:t>To look at school uniform.</a:t>
            </a:r>
          </a:p>
        </p:txBody>
      </p:sp>
    </p:spTree>
    <p:extLst>
      <p:ext uri="{BB962C8B-B14F-4D97-AF65-F5344CB8AC3E}">
        <p14:creationId xmlns:p14="http://schemas.microsoft.com/office/powerpoint/2010/main" val="2049862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9013052" cy="869315"/>
          </a:xfrm>
        </p:spPr>
        <p:txBody>
          <a:bodyPr anchor="b">
            <a:normAutofit/>
          </a:bodyPr>
          <a:lstStyle/>
          <a:p>
            <a:r>
              <a:rPr lang="en-GB" sz="4800" u="sng" dirty="0">
                <a:latin typeface="Sassoon Penpals" panose="02000400000000000000" pitchFamily="2" charset="0"/>
              </a:rPr>
              <a:t>Afternoon </a:t>
            </a:r>
          </a:p>
        </p:txBody>
      </p:sp>
      <p:sp>
        <p:nvSpPr>
          <p:cNvPr id="3" name="Content Placeholder 2"/>
          <p:cNvSpPr>
            <a:spLocks noGrp="1"/>
          </p:cNvSpPr>
          <p:nvPr>
            <p:ph idx="1"/>
          </p:nvPr>
        </p:nvSpPr>
        <p:spPr>
          <a:xfrm>
            <a:off x="655320" y="1569720"/>
            <a:ext cx="9013052" cy="4402049"/>
          </a:xfrm>
        </p:spPr>
        <p:txBody>
          <a:bodyPr>
            <a:normAutofit fontScale="92500" lnSpcReduction="10000"/>
          </a:bodyPr>
          <a:lstStyle/>
          <a:p>
            <a:pPr marL="0" indent="0">
              <a:buNone/>
            </a:pPr>
            <a:r>
              <a:rPr lang="en-GB" sz="4000" dirty="0">
                <a:latin typeface="Sassoon Penpals" panose="02000400000000000000" pitchFamily="2" charset="0"/>
              </a:rPr>
              <a:t>12.30 – Literacy - Talk for Writing</a:t>
            </a:r>
          </a:p>
          <a:p>
            <a:pPr marL="0" indent="0">
              <a:buNone/>
            </a:pPr>
            <a:r>
              <a:rPr lang="en-GB" sz="4000" dirty="0">
                <a:latin typeface="Sassoon Penpals" panose="02000400000000000000" pitchFamily="2" charset="0"/>
              </a:rPr>
              <a:t>12.50 - Child initiated activities</a:t>
            </a:r>
          </a:p>
          <a:p>
            <a:pPr marL="0" indent="0">
              <a:buNone/>
            </a:pPr>
            <a:r>
              <a:rPr lang="en-GB" sz="4000" dirty="0">
                <a:latin typeface="Sassoon Penpals" panose="02000400000000000000" pitchFamily="2" charset="0"/>
              </a:rPr>
              <a:t>2.15 –  Tidy up time</a:t>
            </a:r>
          </a:p>
          <a:p>
            <a:pPr marL="0" indent="0">
              <a:buNone/>
            </a:pPr>
            <a:r>
              <a:rPr lang="en-GB" sz="4000" dirty="0">
                <a:latin typeface="Sassoon Penpals" panose="02000400000000000000" pitchFamily="2" charset="0"/>
              </a:rPr>
              <a:t>2.25 – Water break</a:t>
            </a:r>
          </a:p>
          <a:p>
            <a:pPr marL="0" indent="0">
              <a:buNone/>
            </a:pPr>
            <a:r>
              <a:rPr lang="en-GB" sz="4000" dirty="0">
                <a:latin typeface="Sassoon Penpals" panose="02000400000000000000" pitchFamily="2" charset="0"/>
              </a:rPr>
              <a:t>2.30 –  Topic work/R.E/P.S.H.E</a:t>
            </a:r>
          </a:p>
          <a:p>
            <a:pPr marL="0" indent="0">
              <a:buNone/>
            </a:pPr>
            <a:r>
              <a:rPr lang="en-GB" sz="4000" dirty="0">
                <a:latin typeface="Sassoon Penpals" panose="02000400000000000000" pitchFamily="2" charset="0"/>
              </a:rPr>
              <a:t>2.55 –  Story time</a:t>
            </a:r>
          </a:p>
          <a:p>
            <a:pPr marL="0" indent="0">
              <a:buNone/>
            </a:pPr>
            <a:r>
              <a:rPr lang="en-GB" sz="4000" dirty="0">
                <a:latin typeface="Sassoon Penpals" panose="02000400000000000000" pitchFamily="2" charset="0"/>
              </a:rPr>
              <a:t>3.15 –  Home time</a:t>
            </a:r>
          </a:p>
        </p:txBody>
      </p:sp>
    </p:spTree>
    <p:extLst>
      <p:ext uri="{BB962C8B-B14F-4D97-AF65-F5344CB8AC3E}">
        <p14:creationId xmlns:p14="http://schemas.microsoft.com/office/powerpoint/2010/main" val="397206618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5319" y="224448"/>
            <a:ext cx="9013052" cy="1082675"/>
          </a:xfrm>
        </p:spPr>
        <p:txBody>
          <a:bodyPr anchor="b">
            <a:normAutofit/>
          </a:bodyPr>
          <a:lstStyle/>
          <a:p>
            <a:r>
              <a:rPr lang="en-GB" sz="4800" u="sng" dirty="0">
                <a:latin typeface="Sassoon Penpals" panose="02000400000000000000" pitchFamily="2" charset="0"/>
              </a:rPr>
              <a:t>Keep in touch</a:t>
            </a:r>
          </a:p>
        </p:txBody>
      </p:sp>
      <p:sp>
        <p:nvSpPr>
          <p:cNvPr id="3" name="Content Placeholder 2"/>
          <p:cNvSpPr>
            <a:spLocks noGrp="1"/>
          </p:cNvSpPr>
          <p:nvPr>
            <p:ph idx="1"/>
          </p:nvPr>
        </p:nvSpPr>
        <p:spPr>
          <a:xfrm>
            <a:off x="345830" y="1307123"/>
            <a:ext cx="10429775" cy="4173449"/>
          </a:xfrm>
        </p:spPr>
        <p:txBody>
          <a:bodyPr>
            <a:normAutofit lnSpcReduction="10000"/>
          </a:bodyPr>
          <a:lstStyle/>
          <a:p>
            <a:pPr marL="0" indent="0">
              <a:buNone/>
            </a:pPr>
            <a:r>
              <a:rPr lang="en-GB" sz="4000" dirty="0">
                <a:latin typeface="Sassoon Penpals" panose="02000400000000000000" pitchFamily="2" charset="0"/>
              </a:rPr>
              <a:t>Class Dojo</a:t>
            </a:r>
          </a:p>
          <a:p>
            <a:pPr marL="0" indent="0">
              <a:buNone/>
            </a:pPr>
            <a:r>
              <a:rPr lang="en-GB" sz="4000" dirty="0">
                <a:latin typeface="Sassoon Penpals" panose="02000400000000000000" pitchFamily="2" charset="0"/>
              </a:rPr>
              <a:t>Visit our website to see what we have been up to – </a:t>
            </a:r>
            <a:r>
              <a:rPr lang="en-GB" sz="4000" u="sng" dirty="0">
                <a:latin typeface="Sassoon Penpals" panose="02000400000000000000" pitchFamily="2" charset="0"/>
              </a:rPr>
              <a:t>www.kimberleyprimary.org.uk</a:t>
            </a:r>
          </a:p>
          <a:p>
            <a:pPr marL="0" indent="0">
              <a:buNone/>
            </a:pPr>
            <a:r>
              <a:rPr lang="en-GB" sz="4000" dirty="0">
                <a:latin typeface="Sassoon Penpals" panose="02000400000000000000" pitchFamily="2" charset="0"/>
              </a:rPr>
              <a:t>Send in observations to share achievements at home via ‘Evidence Me’.</a:t>
            </a:r>
          </a:p>
          <a:p>
            <a:pPr marL="0" indent="0">
              <a:buNone/>
            </a:pPr>
            <a:r>
              <a:rPr lang="en-GB" sz="4000" dirty="0">
                <a:latin typeface="Sassoon Penpals" panose="02000400000000000000" pitchFamily="2" charset="0"/>
              </a:rPr>
              <a:t>Attend open mornings.</a:t>
            </a:r>
          </a:p>
          <a:p>
            <a:pPr marL="0" indent="0">
              <a:buNone/>
            </a:pPr>
            <a:r>
              <a:rPr lang="en-GB" sz="4000" dirty="0">
                <a:latin typeface="Sassoon Penpals" panose="02000400000000000000" pitchFamily="2" charset="0"/>
              </a:rPr>
              <a:t>Attend parents’ evenings.</a:t>
            </a:r>
          </a:p>
          <a:p>
            <a:pPr marL="0" indent="0">
              <a:buNone/>
            </a:pPr>
            <a:endParaRPr lang="en-GB" sz="2000" dirty="0"/>
          </a:p>
        </p:txBody>
      </p:sp>
    </p:spTree>
    <p:extLst>
      <p:ext uri="{BB962C8B-B14F-4D97-AF65-F5344CB8AC3E}">
        <p14:creationId xmlns:p14="http://schemas.microsoft.com/office/powerpoint/2010/main" val="190949301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IE" altLang="en-US" dirty="0">
                <a:solidFill>
                  <a:schemeClr val="bg1"/>
                </a:solidFill>
                <a:latin typeface="Sassoon Penpals" panose="02000400000000000000" pitchFamily="2" charset="0"/>
              </a:rPr>
              <a:t>Getting in Touch with the school</a:t>
            </a:r>
          </a:p>
        </p:txBody>
      </p:sp>
      <p:graphicFrame>
        <p:nvGraphicFramePr>
          <p:cNvPr id="26627" name="Object 4"/>
          <p:cNvGraphicFramePr>
            <a:graphicFrameLocks noGrp="1" noChangeAspect="1"/>
          </p:cNvGraphicFramePr>
          <p:nvPr>
            <p:ph sz="half" idx="1"/>
          </p:nvPr>
        </p:nvGraphicFramePr>
        <p:xfrm>
          <a:off x="1286235" y="1600200"/>
          <a:ext cx="4031530" cy="4525963"/>
        </p:xfrm>
        <a:graphic>
          <a:graphicData uri="http://schemas.openxmlformats.org/presentationml/2006/ole">
            <mc:AlternateContent xmlns:mc="http://schemas.openxmlformats.org/markup-compatibility/2006">
              <mc:Choice xmlns:v="urn:schemas-microsoft-com:vml" Requires="v">
                <p:oleObj name="Chart" r:id="rId2" imgW="4038431" imgH="4533884" progId="MSGraph.Chart.8">
                  <p:embed followColorScheme="full"/>
                </p:oleObj>
              </mc:Choice>
              <mc:Fallback>
                <p:oleObj name="Chart" r:id="rId2" imgW="4038431" imgH="4533884" progId="MSGraph.Chart.8">
                  <p:embed followColorScheme="full"/>
                  <p:pic>
                    <p:nvPicPr>
                      <p:cNvPr id="26627" name="Object 4"/>
                      <p:cNvPicPr>
                        <a:picLocks noChangeAspect="1" noChangeArrowheads="1"/>
                      </p:cNvPicPr>
                      <p:nvPr/>
                    </p:nvPicPr>
                    <p:blipFill>
                      <a:blip r:embed="rId3"/>
                      <a:srcRect/>
                      <a:stretch>
                        <a:fillRect/>
                      </a:stretch>
                    </p:blipFill>
                    <p:spPr bwMode="auto">
                      <a:xfrm>
                        <a:off x="1286235" y="1600200"/>
                        <a:ext cx="403153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628" name="Rectangle 5"/>
          <p:cNvSpPr>
            <a:spLocks noGrp="1" noChangeArrowheads="1"/>
          </p:cNvSpPr>
          <p:nvPr>
            <p:ph sz="quarter" idx="2"/>
          </p:nvPr>
        </p:nvSpPr>
        <p:spPr>
          <a:xfrm>
            <a:off x="2590800" y="1722121"/>
            <a:ext cx="8991600" cy="4282440"/>
          </a:xfrm>
        </p:spPr>
        <p:txBody>
          <a:bodyPr>
            <a:normAutofit/>
          </a:bodyPr>
          <a:lstStyle/>
          <a:p>
            <a:pPr eaLnBrk="1" hangingPunct="1"/>
            <a:r>
              <a:rPr lang="en-IE" altLang="en-US" sz="3600" dirty="0">
                <a:solidFill>
                  <a:schemeClr val="bg1"/>
                </a:solidFill>
                <a:latin typeface="Sassoon Penpals" panose="02000400000000000000" pitchFamily="2" charset="0"/>
              </a:rPr>
              <a:t>…. your child is going to be late.</a:t>
            </a:r>
          </a:p>
          <a:p>
            <a:pPr eaLnBrk="1" hangingPunct="1"/>
            <a:r>
              <a:rPr lang="en-IE" altLang="en-US" sz="3600" dirty="0">
                <a:solidFill>
                  <a:schemeClr val="bg1"/>
                </a:solidFill>
                <a:latin typeface="Sassoon Penpals" panose="02000400000000000000" pitchFamily="2" charset="0"/>
              </a:rPr>
              <a:t>… your child is ill.</a:t>
            </a:r>
          </a:p>
          <a:p>
            <a:pPr eaLnBrk="1" hangingPunct="1"/>
            <a:r>
              <a:rPr lang="en-IE" altLang="en-US" sz="3600" dirty="0">
                <a:solidFill>
                  <a:schemeClr val="bg1"/>
                </a:solidFill>
                <a:latin typeface="Sassoon Penpals" panose="02000400000000000000" pitchFamily="2" charset="0"/>
              </a:rPr>
              <a:t>… your contact details have changed.</a:t>
            </a:r>
          </a:p>
          <a:p>
            <a:pPr eaLnBrk="1" hangingPunct="1"/>
            <a:r>
              <a:rPr lang="en-IE" altLang="en-US" sz="3600" dirty="0">
                <a:solidFill>
                  <a:schemeClr val="bg1"/>
                </a:solidFill>
                <a:latin typeface="Sassoon Penpals" panose="02000400000000000000" pitchFamily="2" charset="0"/>
              </a:rPr>
              <a:t>… your child is going on holiday during term time.</a:t>
            </a:r>
          </a:p>
          <a:p>
            <a:pPr eaLnBrk="1" hangingPunct="1"/>
            <a:r>
              <a:rPr lang="en-IE" altLang="en-US" sz="3600" dirty="0">
                <a:solidFill>
                  <a:schemeClr val="bg1"/>
                </a:solidFill>
                <a:latin typeface="Sassoon Penpals" panose="02000400000000000000" pitchFamily="2" charset="0"/>
              </a:rPr>
              <a:t>… you are going to be late picking up your child.</a:t>
            </a:r>
          </a:p>
          <a:p>
            <a:pPr eaLnBrk="1" hangingPunct="1"/>
            <a:r>
              <a:rPr lang="en-IE" altLang="en-US" sz="3600" dirty="0">
                <a:solidFill>
                  <a:schemeClr val="bg1"/>
                </a:solidFill>
                <a:latin typeface="Sassoon Penpals" panose="02000400000000000000" pitchFamily="2" charset="0"/>
              </a:rPr>
              <a:t>… your home or family  circumstances change.</a:t>
            </a:r>
          </a:p>
        </p:txBody>
      </p:sp>
      <p:sp>
        <p:nvSpPr>
          <p:cNvPr id="26629" name="Rectangle 7"/>
          <p:cNvSpPr>
            <a:spLocks noChangeArrowheads="1"/>
          </p:cNvSpPr>
          <p:nvPr/>
        </p:nvSpPr>
        <p:spPr bwMode="auto">
          <a:xfrm>
            <a:off x="306430" y="1581130"/>
            <a:ext cx="19596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IE" altLang="en-US" sz="2800" b="1" dirty="0">
              <a:solidFill>
                <a:schemeClr val="bg1"/>
              </a:solidFill>
              <a:latin typeface="Sassoon Penpals" panose="02000400000000000000" pitchFamily="2" charset="0"/>
            </a:endParaRPr>
          </a:p>
          <a:p>
            <a:pPr algn="ctr" eaLnBrk="1" hangingPunct="1">
              <a:spcBef>
                <a:spcPct val="0"/>
              </a:spcBef>
              <a:buFontTx/>
              <a:buNone/>
            </a:pPr>
            <a:r>
              <a:rPr lang="en-IE" altLang="en-US" sz="2800" dirty="0">
                <a:solidFill>
                  <a:schemeClr val="bg1"/>
                </a:solidFill>
                <a:latin typeface="Sassoon Penpals" panose="02000400000000000000" pitchFamily="2" charset="0"/>
              </a:rPr>
              <a:t>Ring the school</a:t>
            </a:r>
          </a:p>
          <a:p>
            <a:pPr algn="ctr" eaLnBrk="1" hangingPunct="1">
              <a:spcBef>
                <a:spcPct val="0"/>
              </a:spcBef>
              <a:buFontTx/>
              <a:buNone/>
            </a:pPr>
            <a:r>
              <a:rPr lang="en-IE" altLang="en-US" sz="2800" dirty="0">
                <a:solidFill>
                  <a:schemeClr val="bg1"/>
                </a:solidFill>
                <a:latin typeface="Sassoon Penpals" panose="02000400000000000000" pitchFamily="2" charset="0"/>
              </a:rPr>
              <a:t> or </a:t>
            </a:r>
          </a:p>
          <a:p>
            <a:pPr algn="ctr" eaLnBrk="1" hangingPunct="1">
              <a:spcBef>
                <a:spcPct val="0"/>
              </a:spcBef>
              <a:buFontTx/>
              <a:buNone/>
            </a:pPr>
            <a:r>
              <a:rPr lang="en-IE" altLang="en-US" sz="2800" dirty="0">
                <a:solidFill>
                  <a:schemeClr val="bg1"/>
                </a:solidFill>
                <a:latin typeface="Sassoon Penpals" panose="02000400000000000000" pitchFamily="2" charset="0"/>
              </a:rPr>
              <a:t>drop in a note</a:t>
            </a:r>
          </a:p>
          <a:p>
            <a:pPr algn="ctr" eaLnBrk="1" hangingPunct="1">
              <a:spcBef>
                <a:spcPct val="0"/>
              </a:spcBef>
              <a:buFontTx/>
              <a:buNone/>
            </a:pPr>
            <a:r>
              <a:rPr lang="en-IE" altLang="en-US" sz="2800" dirty="0">
                <a:solidFill>
                  <a:schemeClr val="bg1"/>
                </a:solidFill>
                <a:latin typeface="Sassoon Penpals" panose="02000400000000000000" pitchFamily="2" charset="0"/>
              </a:rPr>
              <a:t>if….</a:t>
            </a:r>
          </a:p>
        </p:txBody>
      </p:sp>
    </p:spTree>
    <p:extLst>
      <p:ext uri="{BB962C8B-B14F-4D97-AF65-F5344CB8AC3E}">
        <p14:creationId xmlns:p14="http://schemas.microsoft.com/office/powerpoint/2010/main" val="13527073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1537" y="54977"/>
            <a:ext cx="6387102" cy="1325563"/>
          </a:xfrm>
        </p:spPr>
        <p:txBody>
          <a:bodyPr vert="horz" lIns="91440" tIns="45720" rIns="91440" bIns="45720" rtlCol="0" anchor="ctr">
            <a:normAutofit/>
          </a:bodyPr>
          <a:lstStyle/>
          <a:p>
            <a:r>
              <a:rPr lang="en-US" kern="1200" dirty="0">
                <a:solidFill>
                  <a:schemeClr val="tx1"/>
                </a:solidFill>
                <a:latin typeface="Comic Sans MS" panose="030F0702030302020204" pitchFamily="66" charset="0"/>
                <a:cs typeface="+mj-cs"/>
              </a:rPr>
              <a:t>Homework</a:t>
            </a:r>
          </a:p>
        </p:txBody>
      </p:sp>
      <p:sp>
        <p:nvSpPr>
          <p:cNvPr id="3" name="Content Placeholder 2"/>
          <p:cNvSpPr>
            <a:spLocks noGrp="1"/>
          </p:cNvSpPr>
          <p:nvPr>
            <p:ph sz="half" idx="1"/>
          </p:nvPr>
        </p:nvSpPr>
        <p:spPr>
          <a:xfrm>
            <a:off x="511537" y="1572634"/>
            <a:ext cx="7210698" cy="3904826"/>
          </a:xfrm>
        </p:spPr>
        <p:txBody>
          <a:bodyPr vert="horz" lIns="91440" tIns="45720" rIns="91440" bIns="45720" rtlCol="0" anchor="t">
            <a:noAutofit/>
          </a:bodyPr>
          <a:lstStyle/>
          <a:p>
            <a:r>
              <a:rPr lang="en-US" sz="3600" dirty="0">
                <a:latin typeface="Sassoon Penpals" panose="02000400000000000000" pitchFamily="2" charset="0"/>
              </a:rPr>
              <a:t>Read at least 4 times a week and sign reading diary.</a:t>
            </a:r>
          </a:p>
          <a:p>
            <a:r>
              <a:rPr lang="en-US" sz="3600" dirty="0">
                <a:latin typeface="Sassoon Penpals" panose="02000400000000000000" pitchFamily="2" charset="0"/>
              </a:rPr>
              <a:t>Practise weekly phonic sounds and key words.</a:t>
            </a:r>
          </a:p>
          <a:p>
            <a:r>
              <a:rPr lang="en-US" sz="3600" dirty="0">
                <a:latin typeface="Sassoon Penpals" panose="02000400000000000000" pitchFamily="2" charset="0"/>
              </a:rPr>
              <a:t>Family homework projects.</a:t>
            </a:r>
          </a:p>
          <a:p>
            <a:r>
              <a:rPr lang="en-US" sz="3600" dirty="0">
                <a:latin typeface="Sassoon Penpals" panose="02000400000000000000" pitchFamily="2" charset="0"/>
              </a:rPr>
              <a:t>Other, sent by Class Dojo.</a:t>
            </a:r>
          </a:p>
          <a:p>
            <a:pPr marL="36900" indent="0">
              <a:buNone/>
            </a:pPr>
            <a:endParaRPr lang="en-US" sz="2400" dirty="0"/>
          </a:p>
          <a:p>
            <a:pPr marL="0"/>
            <a:endParaRPr lang="en-US" sz="2400" dirty="0"/>
          </a:p>
        </p:txBody>
      </p:sp>
      <p:pic>
        <p:nvPicPr>
          <p:cNvPr id="9" name="Picture 8" descr="A picture containing clothing&#10;&#10;Description automatically generated">
            <a:extLst>
              <a:ext uri="{FF2B5EF4-FFF2-40B4-BE49-F238E27FC236}">
                <a16:creationId xmlns:a16="http://schemas.microsoft.com/office/drawing/2014/main" id="{06324916-A111-455F-B6E3-E351D9838F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76"/>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5" name="Picture 4" descr="A picture containing ground, floor&#10;&#10;Description automatically generated">
            <a:extLst>
              <a:ext uri="{FF2B5EF4-FFF2-40B4-BE49-F238E27FC236}">
                <a16:creationId xmlns:a16="http://schemas.microsoft.com/office/drawing/2014/main" id="{5266E1E2-6840-4D9C-BD1F-7A8FBDBF56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 r="7456" b="1"/>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6" name="TextBox 5"/>
          <p:cNvSpPr txBox="1"/>
          <p:nvPr/>
        </p:nvSpPr>
        <p:spPr>
          <a:xfrm>
            <a:off x="689811" y="5807242"/>
            <a:ext cx="7186863" cy="769441"/>
          </a:xfrm>
          <a:prstGeom prst="rect">
            <a:avLst/>
          </a:prstGeom>
          <a:noFill/>
        </p:spPr>
        <p:txBody>
          <a:bodyPr wrap="square" rtlCol="0">
            <a:spAutoFit/>
          </a:bodyPr>
          <a:lstStyle/>
          <a:p>
            <a:r>
              <a:rPr lang="en-GB" sz="4400" dirty="0">
                <a:latin typeface="Sassoon Penpals" panose="02000400000000000000" pitchFamily="2" charset="0"/>
              </a:rPr>
              <a:t>Your support really matters.</a:t>
            </a:r>
          </a:p>
        </p:txBody>
      </p:sp>
    </p:spTree>
    <p:extLst>
      <p:ext uri="{BB962C8B-B14F-4D97-AF65-F5344CB8AC3E}">
        <p14:creationId xmlns:p14="http://schemas.microsoft.com/office/powerpoint/2010/main" val="1472395636"/>
      </p:ext>
    </p:extLst>
  </p:cSld>
  <p:clrMapOvr>
    <a:overrideClrMapping bg1="dk1" tx1="lt1" bg2="dk2"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5319" y="165100"/>
            <a:ext cx="9013052" cy="777875"/>
          </a:xfrm>
        </p:spPr>
        <p:txBody>
          <a:bodyPr anchor="b">
            <a:normAutofit/>
          </a:bodyPr>
          <a:lstStyle/>
          <a:p>
            <a:r>
              <a:rPr lang="en-GB" sz="4000" dirty="0">
                <a:latin typeface="Sassoon Penpals" panose="02000400000000000000" pitchFamily="2" charset="0"/>
              </a:rPr>
              <a:t>Uniform</a:t>
            </a:r>
          </a:p>
        </p:txBody>
      </p:sp>
      <p:sp>
        <p:nvSpPr>
          <p:cNvPr id="3" name="Content Placeholder 2"/>
          <p:cNvSpPr>
            <a:spLocks noGrp="1"/>
          </p:cNvSpPr>
          <p:nvPr>
            <p:ph idx="1"/>
          </p:nvPr>
        </p:nvSpPr>
        <p:spPr>
          <a:xfrm>
            <a:off x="441006" y="942975"/>
            <a:ext cx="11087501" cy="4238324"/>
          </a:xfrm>
        </p:spPr>
        <p:txBody>
          <a:bodyPr>
            <a:noAutofit/>
          </a:bodyPr>
          <a:lstStyle/>
          <a:p>
            <a:pPr marL="0" indent="0">
              <a:buNone/>
            </a:pPr>
            <a:r>
              <a:rPr lang="en-GB" sz="3600" b="1" u="sng" dirty="0">
                <a:latin typeface="Sassoon Penpals" panose="02000400000000000000" pitchFamily="2" charset="0"/>
              </a:rPr>
              <a:t>Boys</a:t>
            </a:r>
            <a:r>
              <a:rPr lang="en-GB" sz="3600" dirty="0">
                <a:latin typeface="Sassoon Penpals" panose="02000400000000000000" pitchFamily="2" charset="0"/>
              </a:rPr>
              <a:t> –  navy or white polo shirt/, dark grey trousers, navy blue jumper, grey or</a:t>
            </a:r>
          </a:p>
          <a:p>
            <a:pPr marL="0" indent="0">
              <a:buNone/>
            </a:pPr>
            <a:r>
              <a:rPr lang="en-GB" sz="3600" dirty="0">
                <a:latin typeface="Sassoon Penpals" panose="02000400000000000000" pitchFamily="2" charset="0"/>
              </a:rPr>
              <a:t>black sock, black shoes, grey shorts. </a:t>
            </a:r>
          </a:p>
          <a:p>
            <a:pPr marL="0" indent="0">
              <a:buNone/>
            </a:pPr>
            <a:r>
              <a:rPr lang="en-GB" sz="3600" b="1" u="sng" dirty="0">
                <a:latin typeface="Sassoon Penpals" panose="02000400000000000000" pitchFamily="2" charset="0"/>
              </a:rPr>
              <a:t>Girls </a:t>
            </a:r>
            <a:r>
              <a:rPr lang="en-GB" sz="3600" dirty="0">
                <a:latin typeface="Sassoon Penpals" panose="02000400000000000000" pitchFamily="2" charset="0"/>
              </a:rPr>
              <a:t>– dark grey skirt/trousers, white blouse/white or blue polo shirt, navy blue </a:t>
            </a:r>
          </a:p>
          <a:p>
            <a:pPr marL="0" indent="0">
              <a:buNone/>
            </a:pPr>
            <a:r>
              <a:rPr lang="en-GB" sz="3600" dirty="0">
                <a:latin typeface="Sassoon Penpals" panose="02000400000000000000" pitchFamily="2" charset="0"/>
              </a:rPr>
              <a:t>cardigan/jumper, white/grey/black socks, black shoes, blue check dress.</a:t>
            </a:r>
          </a:p>
          <a:p>
            <a:pPr marL="0" indent="0">
              <a:buNone/>
            </a:pPr>
            <a:endParaRPr lang="en-GB" dirty="0">
              <a:latin typeface="Comic Sans MS" panose="030F0702030302020204" pitchFamily="66" charset="0"/>
            </a:endParaRPr>
          </a:p>
          <a:p>
            <a:pPr marL="0" indent="0">
              <a:buNone/>
            </a:pPr>
            <a:endParaRPr lang="en-GB" b="1" dirty="0">
              <a:latin typeface="Comic Sans MS" panose="030F0702030302020204" pitchFamily="66" charset="0"/>
            </a:endParaRPr>
          </a:p>
          <a:p>
            <a:pPr>
              <a:buFont typeface="Wingdings" panose="05000000000000000000" pitchFamily="2" charset="2"/>
              <a:buChar char="v"/>
            </a:pPr>
            <a:r>
              <a:rPr lang="en-GB" sz="3600" b="1" dirty="0">
                <a:latin typeface="Sassoon Penpals" panose="02000400000000000000" pitchFamily="2" charset="0"/>
              </a:rPr>
              <a:t>Please label all clothes so that they can be returned if mislaid</a:t>
            </a:r>
            <a:r>
              <a:rPr lang="en-GB" sz="3600" dirty="0">
                <a:latin typeface="Sassoon Penpals" panose="02000400000000000000" pitchFamily="2" charset="0"/>
              </a:rPr>
              <a:t>.</a:t>
            </a:r>
          </a:p>
        </p:txBody>
      </p:sp>
    </p:spTree>
    <p:extLst>
      <p:ext uri="{BB962C8B-B14F-4D97-AF65-F5344CB8AC3E}">
        <p14:creationId xmlns:p14="http://schemas.microsoft.com/office/powerpoint/2010/main" val="162547490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1"/>
                </a:solidFill>
                <a:latin typeface="Sassoon Penpals" panose="02000400000000000000" pitchFamily="2" charset="0"/>
              </a:rPr>
              <a:t>P.E</a:t>
            </a:r>
          </a:p>
        </p:txBody>
      </p:sp>
      <p:sp>
        <p:nvSpPr>
          <p:cNvPr id="3" name="Content Placeholder 2"/>
          <p:cNvSpPr>
            <a:spLocks noGrp="1"/>
          </p:cNvSpPr>
          <p:nvPr>
            <p:ph idx="1"/>
          </p:nvPr>
        </p:nvSpPr>
        <p:spPr>
          <a:xfrm>
            <a:off x="913795" y="4828624"/>
            <a:ext cx="10353762" cy="4058751"/>
          </a:xfrm>
        </p:spPr>
        <p:txBody>
          <a:bodyPr/>
          <a:lstStyle/>
          <a:p>
            <a:pPr>
              <a:buFont typeface="Wingdings" panose="05000000000000000000" pitchFamily="2" charset="2"/>
              <a:buChar char="v"/>
            </a:pPr>
            <a:r>
              <a:rPr lang="en-GB" sz="3200" b="1" dirty="0">
                <a:solidFill>
                  <a:schemeClr val="bg1"/>
                </a:solidFill>
                <a:latin typeface="Sassoon Penpals" panose="02000400000000000000" pitchFamily="2" charset="0"/>
              </a:rPr>
              <a:t>Please label all P.E kit so that it can be easily be returned.</a:t>
            </a:r>
          </a:p>
          <a:p>
            <a:pPr>
              <a:buFont typeface="Wingdings" panose="05000000000000000000" pitchFamily="2" charset="2"/>
              <a:buChar char="v"/>
            </a:pPr>
            <a:r>
              <a:rPr lang="en-GB" sz="3200" dirty="0">
                <a:solidFill>
                  <a:schemeClr val="bg1"/>
                </a:solidFill>
                <a:latin typeface="Sassoon Penpals" panose="02000400000000000000" pitchFamily="2" charset="0"/>
              </a:rPr>
              <a:t>P.E kit to stay in school for ½ term.</a:t>
            </a:r>
          </a:p>
          <a:p>
            <a:endParaRPr lang="en-GB" dirty="0"/>
          </a:p>
        </p:txBody>
      </p:sp>
      <p:sp>
        <p:nvSpPr>
          <p:cNvPr id="4" name="Rectangle 3"/>
          <p:cNvSpPr/>
          <p:nvPr/>
        </p:nvSpPr>
        <p:spPr>
          <a:xfrm>
            <a:off x="913795" y="1443774"/>
            <a:ext cx="8982075" cy="3170099"/>
          </a:xfrm>
          <a:prstGeom prst="rect">
            <a:avLst/>
          </a:prstGeom>
        </p:spPr>
        <p:txBody>
          <a:bodyPr wrap="square">
            <a:spAutoFit/>
          </a:bodyPr>
          <a:lstStyle/>
          <a:p>
            <a:r>
              <a:rPr lang="en-GB" sz="4000" b="1" u="sng" dirty="0">
                <a:solidFill>
                  <a:schemeClr val="bg1"/>
                </a:solidFill>
                <a:latin typeface="Sassoon Penpals" panose="02000400000000000000" pitchFamily="2" charset="0"/>
              </a:rPr>
              <a:t>P.E Kit </a:t>
            </a:r>
            <a:r>
              <a:rPr lang="en-GB" sz="4000" dirty="0">
                <a:solidFill>
                  <a:schemeClr val="bg1"/>
                </a:solidFill>
                <a:latin typeface="Sassoon Penpals" panose="02000400000000000000" pitchFamily="2" charset="0"/>
              </a:rPr>
              <a:t>– A P.E bag will be provided for your child. </a:t>
            </a:r>
          </a:p>
          <a:p>
            <a:endParaRPr lang="en-GB" sz="4000" dirty="0">
              <a:solidFill>
                <a:schemeClr val="bg1"/>
              </a:solidFill>
              <a:latin typeface="Sassoon Penpals" panose="02000400000000000000" pitchFamily="2" charset="0"/>
            </a:endParaRPr>
          </a:p>
          <a:p>
            <a:r>
              <a:rPr lang="en-GB" sz="4000" dirty="0">
                <a:solidFill>
                  <a:schemeClr val="bg1"/>
                </a:solidFill>
                <a:latin typeface="Sassoon Penpals" panose="02000400000000000000" pitchFamily="2" charset="0"/>
              </a:rPr>
              <a:t>- light blue </a:t>
            </a:r>
            <a:r>
              <a:rPr lang="en-GB" sz="4000" dirty="0" err="1">
                <a:solidFill>
                  <a:schemeClr val="bg1"/>
                </a:solidFill>
                <a:latin typeface="Sassoon Penpals" panose="02000400000000000000" pitchFamily="2" charset="0"/>
              </a:rPr>
              <a:t>t.shirt</a:t>
            </a:r>
            <a:r>
              <a:rPr lang="en-GB" sz="4000" dirty="0">
                <a:solidFill>
                  <a:schemeClr val="bg1"/>
                </a:solidFill>
                <a:latin typeface="Sassoon Penpals" panose="02000400000000000000" pitchFamily="2" charset="0"/>
              </a:rPr>
              <a:t>, blue shorts, trainers, tracksuit.</a:t>
            </a:r>
          </a:p>
          <a:p>
            <a:r>
              <a:rPr lang="en-GB" sz="4000" dirty="0">
                <a:solidFill>
                  <a:schemeClr val="bg1"/>
                </a:solidFill>
                <a:latin typeface="Sassoon Penpals" panose="02000400000000000000" pitchFamily="2" charset="0"/>
              </a:rPr>
              <a:t>- long hair needs to tied back and all jewellery removed. </a:t>
            </a:r>
          </a:p>
        </p:txBody>
      </p:sp>
    </p:spTree>
    <p:extLst>
      <p:ext uri="{BB962C8B-B14F-4D97-AF65-F5344CB8AC3E}">
        <p14:creationId xmlns:p14="http://schemas.microsoft.com/office/powerpoint/2010/main" val="4276069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chemeClr val="bg1"/>
                </a:solidFill>
                <a:latin typeface="Sassoon Penpals" panose="02000400000000000000" pitchFamily="2" charset="0"/>
              </a:rPr>
              <a:t>Come rain or shine</a:t>
            </a:r>
          </a:p>
        </p:txBody>
      </p:sp>
      <p:sp>
        <p:nvSpPr>
          <p:cNvPr id="3" name="Content Placeholder 2"/>
          <p:cNvSpPr>
            <a:spLocks noGrp="1"/>
          </p:cNvSpPr>
          <p:nvPr>
            <p:ph idx="1"/>
          </p:nvPr>
        </p:nvSpPr>
        <p:spPr>
          <a:xfrm>
            <a:off x="770920" y="960924"/>
            <a:ext cx="10353762" cy="4058751"/>
          </a:xfrm>
        </p:spPr>
        <p:txBody>
          <a:bodyPr/>
          <a:lstStyle/>
          <a:p>
            <a:br>
              <a:rPr lang="en-US" dirty="0">
                <a:latin typeface="Comic Sans MS"/>
              </a:rPr>
            </a:br>
            <a:r>
              <a:rPr lang="en-US" sz="2800" dirty="0">
                <a:latin typeface="Comic Sans MS"/>
              </a:rPr>
              <a:t>​</a:t>
            </a:r>
            <a:br>
              <a:rPr lang="en-US" sz="2800" dirty="0">
                <a:latin typeface="Comic Sans MS"/>
              </a:rPr>
            </a:br>
            <a:r>
              <a:rPr lang="en-GB" sz="3600" dirty="0">
                <a:solidFill>
                  <a:schemeClr val="bg1"/>
                </a:solidFill>
                <a:latin typeface="Sassoon Penpals" panose="02000400000000000000" pitchFamily="2" charset="0"/>
              </a:rPr>
              <a:t>The Early Years Foundation Stage is all about learning through play and a big part of this play happens outdoors. We will take our learning outside whatever the weather, so please make sure your child comes to school with the right kinds of clothes for the right kind of weather to enjoy this aspect of their learning and development.</a:t>
            </a:r>
            <a:r>
              <a:rPr lang="en-US" sz="2800" dirty="0">
                <a:solidFill>
                  <a:schemeClr val="bg1"/>
                </a:solidFill>
                <a:latin typeface="Comic Sans MS"/>
              </a:rPr>
              <a:t>​</a:t>
            </a:r>
            <a:endParaRPr lang="en-GB" sz="2800" dirty="0"/>
          </a:p>
        </p:txBody>
      </p:sp>
      <p:pic>
        <p:nvPicPr>
          <p:cNvPr id="4" name="Picture 16" descr="A picture containing clothing&#10;&#10;Description automatically generated">
            <a:extLst>
              <a:ext uri="{FF2B5EF4-FFF2-40B4-BE49-F238E27FC236}">
                <a16:creationId xmlns:a16="http://schemas.microsoft.com/office/drawing/2014/main" id="{12B0ED13-6500-4D75-B1D1-B614656E2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607" y="5199549"/>
            <a:ext cx="13620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7" descr="A picture containing shirt, drawing&#10;&#10;Description automatically generated">
            <a:extLst>
              <a:ext uri="{FF2B5EF4-FFF2-40B4-BE49-F238E27FC236}">
                <a16:creationId xmlns:a16="http://schemas.microsoft.com/office/drawing/2014/main" id="{2817F492-0919-4F4C-B64F-9D550E570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30" y="5199549"/>
            <a:ext cx="13620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963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bg1"/>
                </a:solidFill>
                <a:latin typeface="Sassoon Penpals" panose="02000400000000000000" pitchFamily="2" charset="0"/>
              </a:rPr>
              <a:t>Muddy Monday’s</a:t>
            </a:r>
          </a:p>
        </p:txBody>
      </p:sp>
      <p:sp>
        <p:nvSpPr>
          <p:cNvPr id="3" name="Content Placeholder 2"/>
          <p:cNvSpPr>
            <a:spLocks noGrp="1"/>
          </p:cNvSpPr>
          <p:nvPr>
            <p:ph idx="1"/>
          </p:nvPr>
        </p:nvSpPr>
        <p:spPr/>
        <p:txBody>
          <a:bodyPr/>
          <a:lstStyle/>
          <a:p>
            <a:pPr>
              <a:defRPr/>
            </a:pPr>
            <a:r>
              <a:rPr lang="en-GB" sz="3600" dirty="0">
                <a:solidFill>
                  <a:schemeClr val="bg1"/>
                </a:solidFill>
                <a:latin typeface="Sassoon Penpals" panose="02000400000000000000" pitchFamily="2" charset="0"/>
              </a:rPr>
              <a:t>On Monday’s all children take part in activities out on the big playground.</a:t>
            </a:r>
            <a:endParaRPr lang="en-GB" sz="3600" dirty="0">
              <a:solidFill>
                <a:schemeClr val="bg1"/>
              </a:solidFill>
              <a:latin typeface="Sassoon Penpals" panose="02000400000000000000" pitchFamily="2" charset="0"/>
              <a:cs typeface="Calibri"/>
            </a:endParaRPr>
          </a:p>
          <a:p>
            <a:pPr>
              <a:defRPr/>
            </a:pPr>
            <a:r>
              <a:rPr lang="en-GB" sz="3600" dirty="0">
                <a:solidFill>
                  <a:schemeClr val="bg1"/>
                </a:solidFill>
                <a:latin typeface="Sassoon Penpals" panose="02000400000000000000" pitchFamily="2" charset="0"/>
              </a:rPr>
              <a:t>We have small groups over the day that go out with Mrs Payne to take part in some outdoor learning.</a:t>
            </a:r>
            <a:endParaRPr lang="en-GB" sz="3600" dirty="0">
              <a:solidFill>
                <a:schemeClr val="bg1"/>
              </a:solidFill>
              <a:latin typeface="Sassoon Penpals" panose="02000400000000000000" pitchFamily="2" charset="0"/>
              <a:cs typeface="Calibri"/>
            </a:endParaRPr>
          </a:p>
          <a:p>
            <a:pPr>
              <a:defRPr/>
            </a:pPr>
            <a:r>
              <a:rPr lang="en-GB" sz="3600" dirty="0">
                <a:solidFill>
                  <a:schemeClr val="bg1"/>
                </a:solidFill>
                <a:latin typeface="Sassoon Penpals" panose="02000400000000000000" pitchFamily="2" charset="0"/>
              </a:rPr>
              <a:t>Your child will need:</a:t>
            </a:r>
            <a:endParaRPr lang="en-GB" sz="3600" dirty="0">
              <a:solidFill>
                <a:schemeClr val="bg1"/>
              </a:solidFill>
              <a:latin typeface="Sassoon Penpals" panose="02000400000000000000" pitchFamily="2" charset="0"/>
              <a:cs typeface="Calibri"/>
            </a:endParaRPr>
          </a:p>
          <a:p>
            <a:pPr>
              <a:defRPr/>
            </a:pPr>
            <a:r>
              <a:rPr lang="en-GB" sz="3600" dirty="0">
                <a:solidFill>
                  <a:schemeClr val="bg1"/>
                </a:solidFill>
                <a:latin typeface="Sassoon Penpals" panose="02000400000000000000" pitchFamily="2" charset="0"/>
              </a:rPr>
              <a:t>Wellies.</a:t>
            </a:r>
            <a:endParaRPr lang="en-GB" sz="3600" dirty="0">
              <a:solidFill>
                <a:schemeClr val="bg1"/>
              </a:solidFill>
              <a:latin typeface="Sassoon Penpals" panose="02000400000000000000" pitchFamily="2" charset="0"/>
              <a:cs typeface="Calibri"/>
            </a:endParaRPr>
          </a:p>
          <a:p>
            <a:pPr marL="0" indent="0">
              <a:buFont typeface="Arial" panose="020B0604020202020204" pitchFamily="34" charset="0"/>
              <a:buNone/>
              <a:defRPr/>
            </a:pPr>
            <a:endParaRPr lang="en-GB" sz="1400" dirty="0">
              <a:solidFill>
                <a:srgbClr val="000000"/>
              </a:solidFill>
            </a:endParaRPr>
          </a:p>
          <a:p>
            <a:endParaRPr lang="en-GB" dirty="0"/>
          </a:p>
        </p:txBody>
      </p:sp>
    </p:spTree>
    <p:extLst>
      <p:ext uri="{BB962C8B-B14F-4D97-AF65-F5344CB8AC3E}">
        <p14:creationId xmlns:p14="http://schemas.microsoft.com/office/powerpoint/2010/main" val="363775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bg1"/>
                </a:solidFill>
                <a:latin typeface="Sassoon Penpals" panose="02000400000000000000" pitchFamily="2" charset="0"/>
              </a:rPr>
              <a:t>Fantasy Friday’s</a:t>
            </a:r>
          </a:p>
        </p:txBody>
      </p:sp>
      <p:sp>
        <p:nvSpPr>
          <p:cNvPr id="3" name="Content Placeholder 2"/>
          <p:cNvSpPr>
            <a:spLocks noGrp="1"/>
          </p:cNvSpPr>
          <p:nvPr>
            <p:ph idx="1"/>
          </p:nvPr>
        </p:nvSpPr>
        <p:spPr/>
        <p:txBody>
          <a:bodyPr/>
          <a:lstStyle/>
          <a:p>
            <a:pPr>
              <a:defRPr/>
            </a:pPr>
            <a:r>
              <a:rPr lang="en-GB" sz="3600" dirty="0">
                <a:solidFill>
                  <a:schemeClr val="bg1"/>
                </a:solidFill>
                <a:latin typeface="Sassoon Penpals" panose="02000400000000000000" pitchFamily="2" charset="0"/>
              </a:rPr>
              <a:t>On Friday’s all children can to school dressed as a favourite character.</a:t>
            </a:r>
            <a:r>
              <a:rPr lang="en-GB" sz="3600" dirty="0">
                <a:solidFill>
                  <a:schemeClr val="bg1"/>
                </a:solidFill>
                <a:latin typeface="Sassoon Penpals" panose="02000400000000000000" pitchFamily="2" charset="0"/>
                <a:cs typeface="Calibri"/>
              </a:rPr>
              <a:t> To support to help them with storytelling.</a:t>
            </a:r>
            <a:endParaRPr lang="en-GB" sz="1400" dirty="0">
              <a:solidFill>
                <a:srgbClr val="000000"/>
              </a:solidFill>
            </a:endParaRPr>
          </a:p>
          <a:p>
            <a:endParaRPr lang="en-GB" dirty="0"/>
          </a:p>
        </p:txBody>
      </p:sp>
    </p:spTree>
    <p:extLst>
      <p:ext uri="{BB962C8B-B14F-4D97-AF65-F5344CB8AC3E}">
        <p14:creationId xmlns:p14="http://schemas.microsoft.com/office/powerpoint/2010/main" val="3135054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bg1"/>
                </a:solidFill>
                <a:latin typeface="Sassoon Penpals" panose="02000400000000000000" pitchFamily="2" charset="0"/>
              </a:rPr>
              <a:t>Voluntary Contributions</a:t>
            </a:r>
          </a:p>
        </p:txBody>
      </p:sp>
      <p:sp>
        <p:nvSpPr>
          <p:cNvPr id="3" name="Content Placeholder 2"/>
          <p:cNvSpPr>
            <a:spLocks noGrp="1"/>
          </p:cNvSpPr>
          <p:nvPr>
            <p:ph idx="1"/>
          </p:nvPr>
        </p:nvSpPr>
        <p:spPr>
          <a:xfrm>
            <a:off x="548035" y="1535501"/>
            <a:ext cx="10673368" cy="4058751"/>
          </a:xfrm>
        </p:spPr>
        <p:txBody>
          <a:bodyPr>
            <a:normAutofit/>
          </a:bodyPr>
          <a:lstStyle/>
          <a:p>
            <a:r>
              <a:rPr lang="en-GB" sz="3600" dirty="0">
                <a:solidFill>
                  <a:schemeClr val="bg1"/>
                </a:solidFill>
                <a:latin typeface="Sassoon Penpals" panose="02000400000000000000" pitchFamily="2" charset="0"/>
              </a:rPr>
              <a:t>Each week, we use a variety of consumables e.g. ingredients for play dough, pasta, shaving foam.</a:t>
            </a:r>
          </a:p>
          <a:p>
            <a:r>
              <a:rPr lang="en-GB" sz="3600" dirty="0">
                <a:solidFill>
                  <a:schemeClr val="bg1"/>
                </a:solidFill>
                <a:latin typeface="Sassoon Penpals" panose="02000400000000000000" pitchFamily="2" charset="0"/>
              </a:rPr>
              <a:t>We also bake throughout the year and taste food linked to our topics.</a:t>
            </a:r>
          </a:p>
          <a:p>
            <a:r>
              <a:rPr lang="en-GB" sz="3600" dirty="0">
                <a:solidFill>
                  <a:schemeClr val="bg1"/>
                </a:solidFill>
                <a:latin typeface="Sassoon Penpals" panose="02000400000000000000" pitchFamily="2" charset="0"/>
              </a:rPr>
              <a:t>In order to support these activities we ask for £1 contribution each ½ term ( £6 year)</a:t>
            </a:r>
          </a:p>
        </p:txBody>
      </p:sp>
    </p:spTree>
    <p:extLst>
      <p:ext uri="{BB962C8B-B14F-4D97-AF65-F5344CB8AC3E}">
        <p14:creationId xmlns:p14="http://schemas.microsoft.com/office/powerpoint/2010/main" val="79952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6538" y="172666"/>
            <a:ext cx="4929676" cy="970450"/>
          </a:xfrm>
        </p:spPr>
        <p:txBody>
          <a:bodyPr>
            <a:normAutofit/>
          </a:bodyPr>
          <a:lstStyle/>
          <a:p>
            <a:r>
              <a:rPr lang="en-GB" sz="6000" dirty="0">
                <a:solidFill>
                  <a:schemeClr val="bg1"/>
                </a:solidFill>
                <a:latin typeface="Sassoon Penpals" panose="02000400000000000000" pitchFamily="2" charset="0"/>
              </a:rPr>
              <a:t>Meet the Staff</a:t>
            </a:r>
          </a:p>
        </p:txBody>
      </p:sp>
      <p:sp>
        <p:nvSpPr>
          <p:cNvPr id="3" name="TextBox 2"/>
          <p:cNvSpPr txBox="1"/>
          <p:nvPr/>
        </p:nvSpPr>
        <p:spPr>
          <a:xfrm>
            <a:off x="464617" y="4357171"/>
            <a:ext cx="10973404" cy="1815882"/>
          </a:xfrm>
          <a:prstGeom prst="rect">
            <a:avLst/>
          </a:prstGeom>
          <a:noFill/>
        </p:spPr>
        <p:txBody>
          <a:bodyPr wrap="square" rtlCol="0">
            <a:spAutoFit/>
          </a:bodyPr>
          <a:lstStyle/>
          <a:p>
            <a:r>
              <a:rPr lang="en-GB" sz="2800" dirty="0">
                <a:solidFill>
                  <a:schemeClr val="bg1"/>
                </a:solidFill>
                <a:latin typeface="Sassoon Penpals" panose="02000400000000000000" pitchFamily="2" charset="0"/>
              </a:rPr>
              <a:t>Mrs. Garner and myself are based in Reception Class and Miss Bingham and Mrs Payne are based in Nursery. works in both. As we work as a unit, children can free flow between the Nursery side, Reception side and outside during choosing time and all staff make observations on all children</a:t>
            </a:r>
            <a:r>
              <a:rPr lang="en-GB" sz="2000" dirty="0">
                <a:solidFill>
                  <a:schemeClr val="bg1"/>
                </a:solidFill>
                <a:latin typeface="Sassoon Penpals" panose="02000400000000000000" pitchFamily="2" charset="0"/>
              </a:rPr>
              <a:t>.</a:t>
            </a:r>
          </a:p>
        </p:txBody>
      </p:sp>
      <p:pic>
        <p:nvPicPr>
          <p:cNvPr id="5" name="Picture 4" descr="Screen Clipping">
            <a:extLst>
              <a:ext uri="{FF2B5EF4-FFF2-40B4-BE49-F238E27FC236}">
                <a16:creationId xmlns:a16="http://schemas.microsoft.com/office/drawing/2014/main" id="{FA8442FF-B8E1-4C79-9601-E73DE063E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1311" y="759150"/>
            <a:ext cx="1722798" cy="2282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reen Clipping">
            <a:extLst>
              <a:ext uri="{FF2B5EF4-FFF2-40B4-BE49-F238E27FC236}">
                <a16:creationId xmlns:a16="http://schemas.microsoft.com/office/drawing/2014/main" id="{14B97393-4E4B-4892-AADE-43668786D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15588" y="1838966"/>
            <a:ext cx="1894284" cy="22125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Screen Clipping">
            <a:extLst>
              <a:ext uri="{FF2B5EF4-FFF2-40B4-BE49-F238E27FC236}">
                <a16:creationId xmlns:a16="http://schemas.microsoft.com/office/drawing/2014/main" id="{7133A140-A6AA-4AD3-BDA9-A4EB7192F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12083" y="1837136"/>
            <a:ext cx="1936283" cy="22144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B47AD74D-325D-AC66-7382-8C3E151BF5B2}"/>
              </a:ext>
            </a:extLst>
          </p:cNvPr>
          <p:cNvGrpSpPr/>
          <p:nvPr/>
        </p:nvGrpSpPr>
        <p:grpSpPr>
          <a:xfrm>
            <a:off x="2182581" y="1881804"/>
            <a:ext cx="1945779" cy="2262559"/>
            <a:chOff x="9300089" y="1629550"/>
            <a:chExt cx="1945779" cy="2262559"/>
          </a:xfrm>
        </p:grpSpPr>
        <p:pic>
          <p:nvPicPr>
            <p:cNvPr id="7" name="Picture 6">
              <a:extLst>
                <a:ext uri="{FF2B5EF4-FFF2-40B4-BE49-F238E27FC236}">
                  <a16:creationId xmlns:a16="http://schemas.microsoft.com/office/drawing/2014/main" id="{770DF571-E1C7-4E0B-822B-AAFA4DD84F04}"/>
                </a:ext>
              </a:extLst>
            </p:cNvPr>
            <p:cNvPicPr>
              <a:picLocks noChangeAspect="1"/>
            </p:cNvPicPr>
            <p:nvPr/>
          </p:nvPicPr>
          <p:blipFill rotWithShape="1">
            <a:blip r:embed="rId5"/>
            <a:srcRect l="15815" b="-12372"/>
            <a:stretch/>
          </p:blipFill>
          <p:spPr>
            <a:xfrm>
              <a:off x="9300089" y="2921659"/>
              <a:ext cx="1945779" cy="970450"/>
            </a:xfrm>
            <a:prstGeom prst="rect">
              <a:avLst/>
            </a:prstGeom>
          </p:spPr>
        </p:pic>
        <p:pic>
          <p:nvPicPr>
            <p:cNvPr id="10" name="Picture 4" descr="Screen Clipping">
              <a:extLst>
                <a:ext uri="{FF2B5EF4-FFF2-40B4-BE49-F238E27FC236}">
                  <a16:creationId xmlns:a16="http://schemas.microsoft.com/office/drawing/2014/main" id="{A177BD6F-090E-4D33-B408-5DF35CA617F4}"/>
                </a:ext>
              </a:extLst>
            </p:cNvPr>
            <p:cNvPicPr>
              <a:picLocks noChangeAspect="1"/>
            </p:cNvPicPr>
            <p:nvPr/>
          </p:nvPicPr>
          <p:blipFill rotWithShape="1">
            <a:blip r:embed="rId6">
              <a:extLst>
                <a:ext uri="{28A0092B-C50C-407E-A947-70E740481C1C}">
                  <a14:useLocalDpi xmlns:a14="http://schemas.microsoft.com/office/drawing/2010/main" val="0"/>
                </a:ext>
              </a:extLst>
            </a:blip>
            <a:srcRect b="25103"/>
            <a:stretch/>
          </p:blipFill>
          <p:spPr bwMode="auto">
            <a:xfrm>
              <a:off x="9300089" y="1629550"/>
              <a:ext cx="1945779" cy="17179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23FB59F9-F4F6-8037-F49E-FFFBB2E0588B}"/>
              </a:ext>
            </a:extLst>
          </p:cNvPr>
          <p:cNvSpPr/>
          <p:nvPr/>
        </p:nvSpPr>
        <p:spPr>
          <a:xfrm>
            <a:off x="464617" y="4357171"/>
            <a:ext cx="11133334" cy="22125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latin typeface="Sassoon Penpals" panose="02000400000000000000" pitchFamily="50" charset="0"/>
              </a:rPr>
              <a:t>This year we will be working as an EYFS unit. </a:t>
            </a:r>
            <a:r>
              <a:rPr lang="en-US" sz="3200" dirty="0" err="1">
                <a:latin typeface="Sassoon Penpals" panose="02000400000000000000" pitchFamily="50" charset="0"/>
              </a:rPr>
              <a:t>Mrs</a:t>
            </a:r>
            <a:r>
              <a:rPr lang="en-US" sz="3200" dirty="0">
                <a:latin typeface="Sassoon Penpals" panose="02000400000000000000" pitchFamily="50" charset="0"/>
              </a:rPr>
              <a:t> Garner and myself will be based in Reception and Miss Bingham, </a:t>
            </a:r>
            <a:r>
              <a:rPr lang="en-US" sz="3200" dirty="0" err="1">
                <a:latin typeface="Sassoon Penpals" panose="02000400000000000000" pitchFamily="50" charset="0"/>
              </a:rPr>
              <a:t>Mrs</a:t>
            </a:r>
            <a:r>
              <a:rPr lang="en-US" sz="3200" dirty="0">
                <a:latin typeface="Sassoon Penpals" panose="02000400000000000000" pitchFamily="50" charset="0"/>
              </a:rPr>
              <a:t> Payne and </a:t>
            </a:r>
            <a:r>
              <a:rPr lang="en-US" sz="3200" dirty="0" err="1">
                <a:latin typeface="Sassoon Penpals" panose="02000400000000000000" pitchFamily="50" charset="0"/>
              </a:rPr>
              <a:t>Mrs</a:t>
            </a:r>
            <a:r>
              <a:rPr lang="en-US" sz="3200" dirty="0">
                <a:latin typeface="Sassoon Penpals" panose="02000400000000000000" pitchFamily="50" charset="0"/>
              </a:rPr>
              <a:t> Walker will be working within Nursery. </a:t>
            </a:r>
          </a:p>
          <a:p>
            <a:endParaRPr lang="en-US" sz="2000" dirty="0">
              <a:latin typeface="Sassoon Penpals" panose="02000400000000000000" pitchFamily="50" charset="0"/>
            </a:endParaRPr>
          </a:p>
          <a:p>
            <a:endParaRPr lang="en-US" dirty="0"/>
          </a:p>
          <a:p>
            <a:endParaRPr lang="en-GB" dirty="0"/>
          </a:p>
        </p:txBody>
      </p:sp>
      <p:pic>
        <p:nvPicPr>
          <p:cNvPr id="12" name="Picture 11">
            <a:extLst>
              <a:ext uri="{FF2B5EF4-FFF2-40B4-BE49-F238E27FC236}">
                <a16:creationId xmlns:a16="http://schemas.microsoft.com/office/drawing/2014/main" id="{D1538419-4546-F1BB-FACC-86F2D85F7A6F}"/>
              </a:ext>
            </a:extLst>
          </p:cNvPr>
          <p:cNvPicPr>
            <a:picLocks noChangeAspect="1"/>
          </p:cNvPicPr>
          <p:nvPr/>
        </p:nvPicPr>
        <p:blipFill>
          <a:blip r:embed="rId7"/>
          <a:stretch>
            <a:fillRect/>
          </a:stretch>
        </p:blipFill>
        <p:spPr>
          <a:xfrm>
            <a:off x="9520590" y="571155"/>
            <a:ext cx="1652378" cy="2099493"/>
          </a:xfrm>
          <a:prstGeom prst="rect">
            <a:avLst/>
          </a:prstGeom>
        </p:spPr>
      </p:pic>
    </p:spTree>
    <p:extLst>
      <p:ext uri="{BB962C8B-B14F-4D97-AF65-F5344CB8AC3E}">
        <p14:creationId xmlns:p14="http://schemas.microsoft.com/office/powerpoint/2010/main" val="150101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420" y="622492"/>
            <a:ext cx="10353762" cy="970450"/>
          </a:xfrm>
        </p:spPr>
        <p:txBody>
          <a:bodyPr>
            <a:normAutofit/>
          </a:bodyPr>
          <a:lstStyle/>
          <a:p>
            <a:r>
              <a:rPr lang="en-GB" sz="5400" dirty="0">
                <a:solidFill>
                  <a:schemeClr val="bg1"/>
                </a:solidFill>
                <a:latin typeface="Sassoon Penpals" panose="02000400000000000000" pitchFamily="2" charset="0"/>
              </a:rPr>
              <a:t>Learning Journey Folders</a:t>
            </a:r>
          </a:p>
        </p:txBody>
      </p:sp>
      <p:sp>
        <p:nvSpPr>
          <p:cNvPr id="5" name="Rectangle 4"/>
          <p:cNvSpPr/>
          <p:nvPr/>
        </p:nvSpPr>
        <p:spPr>
          <a:xfrm>
            <a:off x="685800" y="1592942"/>
            <a:ext cx="6607745" cy="4524315"/>
          </a:xfrm>
          <a:prstGeom prst="rect">
            <a:avLst/>
          </a:prstGeom>
        </p:spPr>
        <p:txBody>
          <a:bodyPr wrap="square">
            <a:spAutoFit/>
          </a:bodyPr>
          <a:lstStyle/>
          <a:p>
            <a:r>
              <a:rPr lang="en-GB" altLang="en-US" sz="3600" dirty="0">
                <a:solidFill>
                  <a:schemeClr val="bg1"/>
                </a:solidFill>
                <a:latin typeface="Sassoon Penpals" panose="02000400000000000000" pitchFamily="2" charset="0"/>
              </a:rPr>
              <a:t>Please can you provide your child with a double leaver arch folder, unless they are currently in our Nursery. This can be personalised to them with stickers if you wish.</a:t>
            </a:r>
          </a:p>
          <a:p>
            <a:r>
              <a:rPr lang="en-GB" altLang="en-US" sz="3600" dirty="0">
                <a:solidFill>
                  <a:schemeClr val="bg1"/>
                </a:solidFill>
                <a:latin typeface="Sassoon Penpals" panose="02000400000000000000" pitchFamily="2" charset="0"/>
                <a:cs typeface="Calibri" panose="020F0502020204030204"/>
              </a:rPr>
              <a:t>We use these folders to keep all of their observations during their time in Reception.</a:t>
            </a:r>
          </a:p>
        </p:txBody>
      </p:sp>
      <p:pic>
        <p:nvPicPr>
          <p:cNvPr id="6" name="Picture 5" descr="Image result for double lever arch folder">
            <a:extLst>
              <a:ext uri="{FF2B5EF4-FFF2-40B4-BE49-F238E27FC236}">
                <a16:creationId xmlns:a16="http://schemas.microsoft.com/office/drawing/2014/main" id="{625776B7-E6F1-4EC5-A750-CA3F4F3CE9DA}"/>
              </a:ext>
            </a:extLst>
          </p:cNvPr>
          <p:cNvPicPr/>
          <p:nvPr/>
        </p:nvPicPr>
        <p:blipFill rotWithShape="1">
          <a:blip r:embed="rId2">
            <a:extLst>
              <a:ext uri="{28A0092B-C50C-407E-A947-70E740481C1C}">
                <a14:useLocalDpi xmlns:a14="http://schemas.microsoft.com/office/drawing/2010/main" val="0"/>
              </a:ext>
            </a:extLst>
          </a:blip>
          <a:srcRect l="30630" r="4197" b="3"/>
          <a:stretch/>
        </p:blipFill>
        <p:spPr bwMode="auto">
          <a:xfrm>
            <a:off x="8209171" y="992505"/>
            <a:ext cx="3973830" cy="475869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45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9013052" cy="869315"/>
          </a:xfrm>
        </p:spPr>
        <p:txBody>
          <a:bodyPr anchor="b">
            <a:normAutofit/>
          </a:bodyPr>
          <a:lstStyle/>
          <a:p>
            <a:r>
              <a:rPr lang="en-GB" sz="4800" dirty="0">
                <a:latin typeface="Sassoon Penpals" panose="02000400000000000000" pitchFamily="2" charset="0"/>
              </a:rPr>
              <a:t>Other</a:t>
            </a:r>
          </a:p>
        </p:txBody>
      </p:sp>
      <p:sp>
        <p:nvSpPr>
          <p:cNvPr id="3" name="Content Placeholder 2"/>
          <p:cNvSpPr>
            <a:spLocks noGrp="1"/>
          </p:cNvSpPr>
          <p:nvPr>
            <p:ph idx="1"/>
          </p:nvPr>
        </p:nvSpPr>
        <p:spPr>
          <a:xfrm>
            <a:off x="655320" y="1349118"/>
            <a:ext cx="9677400" cy="4487802"/>
          </a:xfrm>
        </p:spPr>
        <p:txBody>
          <a:bodyPr>
            <a:normAutofit/>
          </a:bodyPr>
          <a:lstStyle/>
          <a:p>
            <a:pPr marL="0" indent="0">
              <a:buNone/>
            </a:pPr>
            <a:r>
              <a:rPr lang="en-GB" sz="4000" b="1" u="sng" dirty="0">
                <a:latin typeface="Sassoon Penpals" panose="02000400000000000000" pitchFamily="2" charset="0"/>
              </a:rPr>
              <a:t>Medical needs</a:t>
            </a:r>
            <a:r>
              <a:rPr lang="en-GB" sz="4000" dirty="0">
                <a:latin typeface="Sassoon Penpals" panose="02000400000000000000" pitchFamily="2" charset="0"/>
              </a:rPr>
              <a:t>:</a:t>
            </a:r>
          </a:p>
          <a:p>
            <a:r>
              <a:rPr lang="en-GB" sz="4000" u="sng" dirty="0">
                <a:latin typeface="Sassoon Penpals" panose="02000400000000000000" pitchFamily="2" charset="0"/>
              </a:rPr>
              <a:t>Inhalers</a:t>
            </a:r>
          </a:p>
          <a:p>
            <a:pPr marL="36900" indent="0">
              <a:buNone/>
            </a:pPr>
            <a:r>
              <a:rPr lang="en-GB" sz="4000" dirty="0">
                <a:latin typeface="Sassoon Penpals" panose="02000400000000000000" pitchFamily="2" charset="0"/>
              </a:rPr>
              <a:t>We need an inhaler ( and spacer if required) to stop in school. This will need to have your child’ name on.</a:t>
            </a:r>
          </a:p>
          <a:p>
            <a:r>
              <a:rPr lang="en-GB" sz="4000" u="sng" dirty="0">
                <a:latin typeface="Sassoon Penpals" panose="02000400000000000000" pitchFamily="2" charset="0"/>
              </a:rPr>
              <a:t>Head lice</a:t>
            </a:r>
          </a:p>
          <a:p>
            <a:pPr marL="36900" indent="0">
              <a:buNone/>
            </a:pPr>
            <a:r>
              <a:rPr lang="en-GB" sz="4000" dirty="0">
                <a:latin typeface="Sassoon Penpals" panose="02000400000000000000" pitchFamily="2" charset="0"/>
              </a:rPr>
              <a:t>Please check your child’s hair on a daily basis and treat if your child has live head lice or eggs.</a:t>
            </a:r>
          </a:p>
        </p:txBody>
      </p:sp>
    </p:spTree>
    <p:extLst>
      <p:ext uri="{BB962C8B-B14F-4D97-AF65-F5344CB8AC3E}">
        <p14:creationId xmlns:p14="http://schemas.microsoft.com/office/powerpoint/2010/main" val="255817101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0947" y="1127829"/>
            <a:ext cx="7683200" cy="1925052"/>
          </a:xfrm>
        </p:spPr>
        <p:txBody>
          <a:bodyPr vert="horz" lIns="91440" tIns="45720" rIns="91440" bIns="45720" rtlCol="0" anchor="b">
            <a:normAutofit fontScale="90000"/>
          </a:bodyPr>
          <a:lstStyle/>
          <a:p>
            <a:pPr algn="l"/>
            <a:r>
              <a:rPr lang="en-US" sz="4900" kern="1200" dirty="0">
                <a:solidFill>
                  <a:schemeClr val="bg1"/>
                </a:solidFill>
                <a:latin typeface="Sassoon Penpals" panose="02000400000000000000" pitchFamily="2" charset="0"/>
              </a:rPr>
              <a:t>Any Questions?</a:t>
            </a:r>
            <a:br>
              <a:rPr lang="en-US" sz="4800" kern="1200" dirty="0">
                <a:solidFill>
                  <a:schemeClr val="bg1"/>
                </a:solidFill>
                <a:latin typeface="+mj-lt"/>
                <a:ea typeface="+mj-ea"/>
                <a:cs typeface="+mj-cs"/>
              </a:rPr>
            </a:br>
            <a:br>
              <a:rPr lang="en-US" sz="4800" kern="1200" dirty="0">
                <a:solidFill>
                  <a:schemeClr val="bg1"/>
                </a:solidFill>
                <a:latin typeface="Comic Sans MS" panose="030F0702030302020204" pitchFamily="66" charset="0"/>
                <a:cs typeface="+mj-cs"/>
              </a:rPr>
            </a:br>
            <a:endParaRPr lang="en-US" sz="4400" kern="1200" dirty="0">
              <a:solidFill>
                <a:schemeClr val="bg1"/>
              </a:solidFill>
              <a:latin typeface="Comic Sans MS" panose="030F0702030302020204" pitchFamily="66" charset="0"/>
              <a:cs typeface="+mj-cs"/>
            </a:endParaRPr>
          </a:p>
        </p:txBody>
      </p:sp>
    </p:spTree>
    <p:extLst>
      <p:ext uri="{BB962C8B-B14F-4D97-AF65-F5344CB8AC3E}">
        <p14:creationId xmlns:p14="http://schemas.microsoft.com/office/powerpoint/2010/main" val="264866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782" y="305291"/>
            <a:ext cx="9951720" cy="4578384"/>
          </a:xfrm>
        </p:spPr>
        <p:txBody>
          <a:bodyPr>
            <a:normAutofit fontScale="47500" lnSpcReduction="20000"/>
          </a:bodyPr>
          <a:lstStyle/>
          <a:p>
            <a:pPr lvl="4" algn="ctr">
              <a:lnSpc>
                <a:spcPct val="80000"/>
              </a:lnSpc>
              <a:buNone/>
            </a:pPr>
            <a:r>
              <a:rPr lang="en-GB" altLang="en-US" sz="5100" b="1" dirty="0">
                <a:solidFill>
                  <a:schemeClr val="bg1"/>
                </a:solidFill>
                <a:latin typeface="Sassoon Penpals" panose="02000400000000000000" pitchFamily="2" charset="0"/>
              </a:rPr>
              <a:t>The Sculptors</a:t>
            </a:r>
          </a:p>
          <a:p>
            <a:pPr lvl="4" algn="ctr">
              <a:lnSpc>
                <a:spcPct val="80000"/>
              </a:lnSpc>
              <a:buNone/>
            </a:pPr>
            <a:r>
              <a:rPr lang="en-GB" altLang="en-US" sz="5800" dirty="0">
                <a:solidFill>
                  <a:schemeClr val="bg1"/>
                </a:solidFill>
                <a:latin typeface="Sassoon Penpals" panose="02000400000000000000" pitchFamily="2" charset="0"/>
              </a:rPr>
              <a:t>I dreamt I stood in a studio</a:t>
            </a:r>
          </a:p>
          <a:p>
            <a:pPr lvl="4" algn="ctr">
              <a:lnSpc>
                <a:spcPct val="80000"/>
              </a:lnSpc>
              <a:buNone/>
            </a:pPr>
            <a:r>
              <a:rPr lang="en-GB" altLang="en-US" sz="5800" dirty="0">
                <a:solidFill>
                  <a:schemeClr val="bg1"/>
                </a:solidFill>
                <a:latin typeface="Sassoon Penpals" panose="02000400000000000000" pitchFamily="2" charset="0"/>
              </a:rPr>
              <a:t>And watched two sculptors there</a:t>
            </a:r>
          </a:p>
          <a:p>
            <a:pPr lvl="4" algn="ctr">
              <a:lnSpc>
                <a:spcPct val="80000"/>
              </a:lnSpc>
              <a:buNone/>
            </a:pPr>
            <a:r>
              <a:rPr lang="en-GB" altLang="en-US" sz="5800" dirty="0">
                <a:solidFill>
                  <a:schemeClr val="bg1"/>
                </a:solidFill>
                <a:latin typeface="Sassoon Penpals" panose="02000400000000000000" pitchFamily="2" charset="0"/>
              </a:rPr>
              <a:t>The clay they used was a young child’s mind </a:t>
            </a:r>
          </a:p>
          <a:p>
            <a:pPr lvl="4" algn="ctr">
              <a:lnSpc>
                <a:spcPct val="80000"/>
              </a:lnSpc>
              <a:buNone/>
            </a:pPr>
            <a:r>
              <a:rPr lang="en-GB" altLang="en-US" sz="5800" dirty="0">
                <a:solidFill>
                  <a:schemeClr val="bg1"/>
                </a:solidFill>
                <a:latin typeface="Sassoon Penpals" panose="02000400000000000000" pitchFamily="2" charset="0"/>
              </a:rPr>
              <a:t>And they fashioned it with care</a:t>
            </a:r>
          </a:p>
          <a:p>
            <a:pPr lvl="4" algn="ctr">
              <a:lnSpc>
                <a:spcPct val="80000"/>
              </a:lnSpc>
              <a:buNone/>
            </a:pPr>
            <a:r>
              <a:rPr lang="en-GB" altLang="en-US" sz="5800" dirty="0">
                <a:solidFill>
                  <a:schemeClr val="bg1"/>
                </a:solidFill>
                <a:latin typeface="Sassoon Penpals" panose="02000400000000000000" pitchFamily="2" charset="0"/>
              </a:rPr>
              <a:t>One was a teacher, the tools he used</a:t>
            </a:r>
          </a:p>
          <a:p>
            <a:pPr lvl="4" algn="ctr">
              <a:lnSpc>
                <a:spcPct val="80000"/>
              </a:lnSpc>
              <a:buNone/>
            </a:pPr>
            <a:r>
              <a:rPr lang="en-GB" altLang="en-US" sz="5800" dirty="0">
                <a:solidFill>
                  <a:schemeClr val="bg1"/>
                </a:solidFill>
                <a:latin typeface="Sassoon Penpals" panose="02000400000000000000" pitchFamily="2" charset="0"/>
              </a:rPr>
              <a:t>Were books and music and art.</a:t>
            </a:r>
          </a:p>
          <a:p>
            <a:pPr lvl="4" algn="ctr">
              <a:lnSpc>
                <a:spcPct val="80000"/>
              </a:lnSpc>
              <a:buNone/>
            </a:pPr>
            <a:r>
              <a:rPr lang="en-GB" altLang="en-US" sz="5800" dirty="0">
                <a:solidFill>
                  <a:schemeClr val="bg1"/>
                </a:solidFill>
                <a:latin typeface="Sassoon Penpals" panose="02000400000000000000" pitchFamily="2" charset="0"/>
              </a:rPr>
              <a:t>One was a parent with a guiding hand</a:t>
            </a:r>
          </a:p>
          <a:p>
            <a:pPr lvl="4" algn="ctr">
              <a:lnSpc>
                <a:spcPct val="80000"/>
              </a:lnSpc>
              <a:buNone/>
            </a:pPr>
            <a:r>
              <a:rPr lang="en-GB" altLang="en-US" sz="5800" dirty="0">
                <a:solidFill>
                  <a:schemeClr val="bg1"/>
                </a:solidFill>
                <a:latin typeface="Sassoon Penpals" panose="02000400000000000000" pitchFamily="2" charset="0"/>
              </a:rPr>
              <a:t>And a gentle loving heart……………………</a:t>
            </a:r>
          </a:p>
          <a:p>
            <a:pPr lvl="4" algn="ctr">
              <a:lnSpc>
                <a:spcPct val="80000"/>
              </a:lnSpc>
              <a:buNone/>
            </a:pPr>
            <a:r>
              <a:rPr lang="en-GB" altLang="en-US" sz="5800" dirty="0">
                <a:solidFill>
                  <a:schemeClr val="bg1"/>
                </a:solidFill>
                <a:latin typeface="Sassoon Penpals" panose="02000400000000000000" pitchFamily="2" charset="0"/>
              </a:rPr>
              <a:t>……..And each agreed they would have failed</a:t>
            </a:r>
          </a:p>
          <a:p>
            <a:pPr lvl="4" algn="ctr">
              <a:lnSpc>
                <a:spcPct val="80000"/>
              </a:lnSpc>
              <a:buNone/>
            </a:pPr>
            <a:r>
              <a:rPr lang="en-GB" altLang="en-US" sz="5800" dirty="0">
                <a:solidFill>
                  <a:schemeClr val="bg1"/>
                </a:solidFill>
                <a:latin typeface="Sassoon Penpals" panose="02000400000000000000" pitchFamily="2" charset="0"/>
              </a:rPr>
              <a:t>If they had worked alone</a:t>
            </a:r>
          </a:p>
          <a:p>
            <a:pPr lvl="4" algn="ctr">
              <a:lnSpc>
                <a:spcPct val="80000"/>
              </a:lnSpc>
              <a:buNone/>
            </a:pPr>
            <a:r>
              <a:rPr lang="en-GB" altLang="en-US" sz="5800" dirty="0">
                <a:solidFill>
                  <a:schemeClr val="bg1"/>
                </a:solidFill>
                <a:latin typeface="Sassoon Penpals" panose="02000400000000000000" pitchFamily="2" charset="0"/>
              </a:rPr>
              <a:t>For behind the parents stood the school</a:t>
            </a:r>
          </a:p>
          <a:p>
            <a:pPr lvl="4" algn="ctr">
              <a:lnSpc>
                <a:spcPct val="80000"/>
              </a:lnSpc>
              <a:buNone/>
            </a:pPr>
            <a:r>
              <a:rPr lang="en-GB" altLang="en-US" sz="5800" dirty="0">
                <a:solidFill>
                  <a:schemeClr val="bg1"/>
                </a:solidFill>
                <a:latin typeface="Sassoon Penpals" panose="02000400000000000000" pitchFamily="2" charset="0"/>
              </a:rPr>
              <a:t>And behind the teacher, the home.</a:t>
            </a:r>
          </a:p>
          <a:p>
            <a:pPr marL="3657600" lvl="8" indent="0" algn="ctr">
              <a:buNone/>
            </a:pPr>
            <a:r>
              <a:rPr lang="en-GB" dirty="0">
                <a:solidFill>
                  <a:schemeClr val="bg1"/>
                </a:solidFill>
                <a:latin typeface="Comic Sans MS" panose="030F0702030302020204" pitchFamily="66" charset="0"/>
              </a:rPr>
              <a:t>( Anon)</a:t>
            </a:r>
          </a:p>
        </p:txBody>
      </p:sp>
      <p:sp>
        <p:nvSpPr>
          <p:cNvPr id="2" name="TextBox 1"/>
          <p:cNvSpPr txBox="1"/>
          <p:nvPr/>
        </p:nvSpPr>
        <p:spPr>
          <a:xfrm>
            <a:off x="660133" y="5101390"/>
            <a:ext cx="10793930" cy="1384995"/>
          </a:xfrm>
          <a:prstGeom prst="rect">
            <a:avLst/>
          </a:prstGeom>
          <a:noFill/>
        </p:spPr>
        <p:txBody>
          <a:bodyPr wrap="square" rtlCol="0">
            <a:spAutoFit/>
          </a:bodyPr>
          <a:lstStyle/>
          <a:p>
            <a:r>
              <a:rPr lang="en-GB" sz="2800" dirty="0">
                <a:solidFill>
                  <a:schemeClr val="bg1"/>
                </a:solidFill>
                <a:latin typeface="Sassoon Penpals" panose="02000400000000000000" pitchFamily="2" charset="0"/>
              </a:rPr>
              <a:t>The Reception Year is all about building the foundations in your child’s education as they  begin to read and write, and it is really important for your child to have your support at home to ensure they have the best chance to achieve their full potential.</a:t>
            </a:r>
          </a:p>
        </p:txBody>
      </p:sp>
    </p:spTree>
    <p:extLst>
      <p:ext uri="{BB962C8B-B14F-4D97-AF65-F5344CB8AC3E}">
        <p14:creationId xmlns:p14="http://schemas.microsoft.com/office/powerpoint/2010/main" val="3537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a:xfrm>
            <a:off x="5928360" y="685165"/>
            <a:ext cx="5775960" cy="5711198"/>
          </a:xfrm>
        </p:spPr>
        <p:txBody>
          <a:bodyPr>
            <a:normAutofit/>
          </a:bodyPr>
          <a:lstStyle/>
          <a:p>
            <a:r>
              <a:rPr lang="en-GB" sz="3600" dirty="0">
                <a:solidFill>
                  <a:schemeClr val="bg1"/>
                </a:solidFill>
                <a:latin typeface="Sassoon Penpals" panose="02000400000000000000" pitchFamily="2" charset="0"/>
              </a:rPr>
              <a:t>The Reception Year is all about building strong foundations for the rest of your child’s education.</a:t>
            </a:r>
          </a:p>
          <a:p>
            <a:r>
              <a:rPr lang="en-GB" sz="3600" dirty="0">
                <a:solidFill>
                  <a:schemeClr val="bg1"/>
                </a:solidFill>
                <a:latin typeface="Sassoon Penpals" panose="02000400000000000000" pitchFamily="2" charset="0"/>
              </a:rPr>
              <a:t>At school, we plan activities and provide opportunities for children to build upon their current ability.</a:t>
            </a:r>
          </a:p>
          <a:p>
            <a:r>
              <a:rPr lang="en-GB" sz="3600" dirty="0">
                <a:solidFill>
                  <a:schemeClr val="bg1"/>
                </a:solidFill>
                <a:latin typeface="Sassoon Penpals" panose="02000400000000000000" pitchFamily="2" charset="0"/>
              </a:rPr>
              <a:t>Your help at home is equally as important too</a:t>
            </a:r>
            <a:r>
              <a:rPr lang="en-GB" sz="2800" dirty="0">
                <a:solidFill>
                  <a:schemeClr val="bg1"/>
                </a:solidFill>
                <a:latin typeface="Comic Sans MS" panose="030F0702030302020204" pitchFamily="66" charset="0"/>
              </a:rPr>
              <a:t>.</a:t>
            </a:r>
          </a:p>
        </p:txBody>
      </p:sp>
      <p:pic>
        <p:nvPicPr>
          <p:cNvPr id="4" name="Picture 3" descr="Image result for wise man foolish man"/>
          <p:cNvPicPr/>
          <p:nvPr/>
        </p:nvPicPr>
        <p:blipFill>
          <a:blip r:embed="rId2">
            <a:extLst>
              <a:ext uri="{28A0092B-C50C-407E-A947-70E740481C1C}">
                <a14:useLocalDpi xmlns:a14="http://schemas.microsoft.com/office/drawing/2010/main" val="0"/>
              </a:ext>
            </a:extLst>
          </a:blip>
          <a:srcRect/>
          <a:stretch>
            <a:fillRect/>
          </a:stretch>
        </p:blipFill>
        <p:spPr bwMode="auto">
          <a:xfrm>
            <a:off x="1076007" y="459105"/>
            <a:ext cx="4324985" cy="571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27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4844" y="70973"/>
            <a:ext cx="9225218" cy="753353"/>
          </a:xfrm>
        </p:spPr>
        <p:txBody>
          <a:bodyPr>
            <a:normAutofit fontScale="90000"/>
          </a:bodyPr>
          <a:lstStyle/>
          <a:p>
            <a:pPr algn="ctr"/>
            <a:br>
              <a:rPr lang="en-GB" sz="3600" dirty="0">
                <a:solidFill>
                  <a:schemeClr val="bg1"/>
                </a:solidFill>
                <a:latin typeface="Sassoon Penpals" panose="02000400000000000000" pitchFamily="2" charset="0"/>
              </a:rPr>
            </a:br>
            <a:r>
              <a:rPr lang="en-GB" sz="4900" dirty="0">
                <a:latin typeface="Sassoon Penpals" panose="02000400000000000000" pitchFamily="2" charset="0"/>
              </a:rPr>
              <a:t>EYFS curriculum </a:t>
            </a:r>
            <a:br>
              <a:rPr lang="en-GB" sz="2100" dirty="0">
                <a:solidFill>
                  <a:schemeClr val="bg1"/>
                </a:solidFill>
                <a:latin typeface="Comic Sans MS" panose="030F0702030302020204" pitchFamily="66" charset="0"/>
              </a:rPr>
            </a:br>
            <a:endParaRPr lang="en-GB" sz="2100" dirty="0">
              <a:solidFill>
                <a:schemeClr val="bg1"/>
              </a:solidFill>
            </a:endParaRPr>
          </a:p>
        </p:txBody>
      </p:sp>
      <p:sp>
        <p:nvSpPr>
          <p:cNvPr id="3" name="Content Placeholder 2"/>
          <p:cNvSpPr>
            <a:spLocks noGrp="1"/>
          </p:cNvSpPr>
          <p:nvPr>
            <p:ph idx="1"/>
          </p:nvPr>
        </p:nvSpPr>
        <p:spPr>
          <a:xfrm>
            <a:off x="2138565" y="801341"/>
            <a:ext cx="7006964" cy="4090291"/>
          </a:xfrm>
        </p:spPr>
        <p:txBody>
          <a:bodyPr anchor="t">
            <a:noAutofit/>
          </a:bodyPr>
          <a:lstStyle/>
          <a:p>
            <a:pPr marL="0" indent="0" algn="ctr">
              <a:buNone/>
            </a:pPr>
            <a:r>
              <a:rPr lang="en-GB" sz="3600" u="sng" dirty="0">
                <a:latin typeface="Sassoon Penpals" panose="02000400000000000000" pitchFamily="2" charset="0"/>
              </a:rPr>
              <a:t>7 key areas </a:t>
            </a:r>
          </a:p>
          <a:p>
            <a:pPr algn="ctr">
              <a:buFont typeface="Wingdings" panose="05000000000000000000" pitchFamily="2" charset="2"/>
              <a:buChar char="v"/>
            </a:pPr>
            <a:r>
              <a:rPr lang="en-GB" sz="3200" dirty="0">
                <a:latin typeface="Sassoon Penpals" panose="02000400000000000000" pitchFamily="2" charset="0"/>
              </a:rPr>
              <a:t> Personal, Social and Emotional Development</a:t>
            </a:r>
          </a:p>
          <a:p>
            <a:pPr algn="ctr">
              <a:buFont typeface="Wingdings" panose="05000000000000000000" pitchFamily="2" charset="2"/>
              <a:buChar char="v"/>
            </a:pPr>
            <a:r>
              <a:rPr lang="en-GB" sz="3200" dirty="0">
                <a:latin typeface="Sassoon Penpals" panose="02000400000000000000" pitchFamily="2" charset="0"/>
              </a:rPr>
              <a:t> Communication and language</a:t>
            </a:r>
          </a:p>
          <a:p>
            <a:pPr algn="ctr">
              <a:buFont typeface="Wingdings" panose="05000000000000000000" pitchFamily="2" charset="2"/>
              <a:buChar char="v"/>
            </a:pPr>
            <a:r>
              <a:rPr lang="en-GB" sz="3200" dirty="0">
                <a:latin typeface="Sassoon Penpals" panose="02000400000000000000" pitchFamily="2" charset="0"/>
              </a:rPr>
              <a:t> Physical Development</a:t>
            </a:r>
          </a:p>
          <a:p>
            <a:pPr algn="ctr">
              <a:buFont typeface="Wingdings" panose="05000000000000000000" pitchFamily="2" charset="2"/>
              <a:buChar char="v"/>
            </a:pPr>
            <a:r>
              <a:rPr lang="en-GB" sz="3200" dirty="0">
                <a:latin typeface="Sassoon Penpals" panose="02000400000000000000" pitchFamily="2" charset="0"/>
              </a:rPr>
              <a:t> Literacy</a:t>
            </a:r>
          </a:p>
          <a:p>
            <a:pPr algn="ctr">
              <a:buFont typeface="Wingdings" panose="05000000000000000000" pitchFamily="2" charset="2"/>
              <a:buChar char="v"/>
            </a:pPr>
            <a:r>
              <a:rPr lang="en-GB" sz="3200" dirty="0">
                <a:latin typeface="Sassoon Penpals" panose="02000400000000000000" pitchFamily="2" charset="0"/>
              </a:rPr>
              <a:t> Mathematics</a:t>
            </a:r>
          </a:p>
          <a:p>
            <a:pPr algn="ctr">
              <a:buFont typeface="Wingdings" panose="05000000000000000000" pitchFamily="2" charset="2"/>
              <a:buChar char="v"/>
            </a:pPr>
            <a:r>
              <a:rPr lang="en-GB" sz="3200" dirty="0">
                <a:latin typeface="Sassoon Penpals" panose="02000400000000000000" pitchFamily="2" charset="0"/>
              </a:rPr>
              <a:t> Understanding the World</a:t>
            </a:r>
          </a:p>
          <a:p>
            <a:pPr algn="ctr">
              <a:buFont typeface="Wingdings" panose="05000000000000000000" pitchFamily="2" charset="2"/>
              <a:buChar char="v"/>
            </a:pPr>
            <a:r>
              <a:rPr lang="en-GB" sz="3200" dirty="0">
                <a:latin typeface="Sassoon Penpals" panose="02000400000000000000" pitchFamily="2" charset="0"/>
              </a:rPr>
              <a:t> Expressive Arts &amp; Designs</a:t>
            </a:r>
          </a:p>
        </p:txBody>
      </p:sp>
      <p:sp>
        <p:nvSpPr>
          <p:cNvPr id="4" name="TextBox 3"/>
          <p:cNvSpPr txBox="1"/>
          <p:nvPr/>
        </p:nvSpPr>
        <p:spPr>
          <a:xfrm>
            <a:off x="561474" y="5463037"/>
            <a:ext cx="10651958" cy="830997"/>
          </a:xfrm>
          <a:prstGeom prst="rect">
            <a:avLst/>
          </a:prstGeom>
          <a:noFill/>
        </p:spPr>
        <p:txBody>
          <a:bodyPr wrap="square" rtlCol="0">
            <a:spAutoFit/>
          </a:bodyPr>
          <a:lstStyle/>
          <a:p>
            <a:r>
              <a:rPr lang="en-GB" sz="2400" dirty="0">
                <a:latin typeface="Sassoon Penpals" panose="02000400000000000000" pitchFamily="2" charset="0"/>
              </a:rPr>
              <a:t>The Early Learning Goals have recently changed. On the next few slides are the expectations in each area that your child is expected to achieve by the end of the year. </a:t>
            </a:r>
          </a:p>
        </p:txBody>
      </p:sp>
    </p:spTree>
    <p:extLst>
      <p:ext uri="{BB962C8B-B14F-4D97-AF65-F5344CB8AC3E}">
        <p14:creationId xmlns:p14="http://schemas.microsoft.com/office/powerpoint/2010/main" val="22693209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9"/>
            <a:ext cx="9473628" cy="1023986"/>
          </a:xfrm>
        </p:spPr>
        <p:txBody>
          <a:bodyPr>
            <a:normAutofit/>
          </a:bodyPr>
          <a:lstStyle/>
          <a:p>
            <a:r>
              <a:rPr lang="en-GB" altLang="en-US" sz="3600" b="1" u="sng" dirty="0">
                <a:latin typeface="Sassoon Penpals" panose="02000400000000000000" pitchFamily="2" charset="0"/>
              </a:rPr>
              <a:t>Personal, Social and Emotional Development</a:t>
            </a:r>
            <a:endParaRPr lang="en-GB" sz="3600" b="1" u="sng" dirty="0">
              <a:latin typeface="Sassoon Penpals" panose="02000400000000000000" pitchFamily="2" charset="0"/>
            </a:endParaRPr>
          </a:p>
        </p:txBody>
      </p:sp>
      <p:sp>
        <p:nvSpPr>
          <p:cNvPr id="3" name="Content Placeholder 2"/>
          <p:cNvSpPr>
            <a:spLocks noGrp="1"/>
          </p:cNvSpPr>
          <p:nvPr>
            <p:ph idx="1"/>
          </p:nvPr>
        </p:nvSpPr>
        <p:spPr>
          <a:xfrm>
            <a:off x="0" y="806045"/>
            <a:ext cx="10290629" cy="5841498"/>
          </a:xfrm>
        </p:spPr>
        <p:txBody>
          <a:bodyPr anchor="t">
            <a:normAutofit fontScale="25000" lnSpcReduction="20000"/>
          </a:bodyPr>
          <a:lstStyle/>
          <a:p>
            <a:pPr marL="0" indent="0">
              <a:buNone/>
            </a:pPr>
            <a:r>
              <a:rPr lang="en-GB" sz="8000" b="1" u="sng" dirty="0">
                <a:latin typeface="Sassoon Penpals" panose="02000400000000000000" pitchFamily="2" charset="0"/>
              </a:rPr>
              <a:t>Self-Regulation</a:t>
            </a:r>
            <a:r>
              <a:rPr lang="en-GB" sz="8000" b="1" dirty="0">
                <a:latin typeface="Sassoon Penpals" panose="02000400000000000000" pitchFamily="2" charset="0"/>
              </a:rPr>
              <a:t> </a:t>
            </a:r>
            <a:endParaRPr lang="en-GB" sz="8000" dirty="0">
              <a:latin typeface="Sassoon Penpals" panose="02000400000000000000" pitchFamily="2" charset="0"/>
            </a:endParaRPr>
          </a:p>
          <a:p>
            <a:r>
              <a:rPr lang="en-GB" sz="8000" dirty="0">
                <a:latin typeface="Sassoon Penpals" panose="02000400000000000000" pitchFamily="2" charset="0"/>
              </a:rPr>
              <a:t>Show an understanding of their own feelings and those of others, and begin to </a:t>
            </a:r>
          </a:p>
          <a:p>
            <a:pPr marL="0" indent="0">
              <a:buNone/>
            </a:pPr>
            <a:r>
              <a:rPr lang="en-GB" sz="8000" dirty="0">
                <a:latin typeface="Sassoon Penpals" panose="02000400000000000000" pitchFamily="2" charset="0"/>
              </a:rPr>
              <a:t>   regulate  their behaviour accordingly; </a:t>
            </a:r>
          </a:p>
          <a:p>
            <a:r>
              <a:rPr lang="en-GB" sz="8000" dirty="0">
                <a:latin typeface="Sassoon Penpals" panose="02000400000000000000" pitchFamily="2" charset="0"/>
              </a:rPr>
              <a:t>Set and work towards simple goals, being able to wait for what they want and control </a:t>
            </a:r>
          </a:p>
          <a:p>
            <a:pPr marL="0" indent="0">
              <a:buNone/>
            </a:pPr>
            <a:r>
              <a:rPr lang="en-GB" sz="8000" dirty="0">
                <a:latin typeface="Sassoon Penpals" panose="02000400000000000000" pitchFamily="2" charset="0"/>
              </a:rPr>
              <a:t>   their immediate impulses when appropriate.</a:t>
            </a:r>
          </a:p>
          <a:p>
            <a:r>
              <a:rPr lang="en-GB" sz="8000" dirty="0">
                <a:latin typeface="Sassoon Penpals" panose="02000400000000000000" pitchFamily="2" charset="0"/>
              </a:rPr>
              <a:t>Give focused attention to what the teacher says, responding appropriately even when </a:t>
            </a:r>
          </a:p>
          <a:p>
            <a:pPr marL="0" indent="0">
              <a:buNone/>
            </a:pPr>
            <a:r>
              <a:rPr lang="en-GB" sz="8000" dirty="0">
                <a:latin typeface="Sassoon Penpals" panose="02000400000000000000" pitchFamily="2" charset="0"/>
              </a:rPr>
              <a:t>  engaged in activity and show an ability to follow instructions involving several ideas or actions.</a:t>
            </a:r>
          </a:p>
          <a:p>
            <a:pPr marL="0" indent="0">
              <a:buNone/>
            </a:pPr>
            <a:r>
              <a:rPr lang="en-GB" sz="8000" b="1" u="sng" dirty="0">
                <a:latin typeface="Sassoon Penpals" panose="02000400000000000000" pitchFamily="2" charset="0"/>
              </a:rPr>
              <a:t>Managing Self </a:t>
            </a:r>
          </a:p>
          <a:p>
            <a:r>
              <a:rPr lang="en-GB" sz="8000" dirty="0">
                <a:effectLst/>
                <a:latin typeface="Sassoon Penpals" panose="02000400000000000000" pitchFamily="2" charset="0"/>
                <a:ea typeface="Calibri" panose="020F0502020204030204" pitchFamily="34" charset="0"/>
                <a:cs typeface="Roboto" panose="02000000000000000000" pitchFamily="2" charset="0"/>
              </a:rPr>
              <a:t>Be confident to try new activities and show independence, resilience and perseverance in the face of challenge.</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8000" dirty="0">
                <a:effectLst/>
                <a:latin typeface="Sassoon Penpals" panose="02000400000000000000" pitchFamily="2" charset="0"/>
                <a:ea typeface="Calibri" panose="020F0502020204030204" pitchFamily="34" charset="0"/>
                <a:cs typeface="Roboto" panose="02000000000000000000" pitchFamily="2" charset="0"/>
              </a:rPr>
              <a:t>Explain the reasons for rules, know right from wrong and try to behave accordingly. </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8000" dirty="0">
                <a:effectLst/>
                <a:latin typeface="Sassoon Penpals" panose="02000400000000000000" pitchFamily="2" charset="0"/>
                <a:ea typeface="Calibri" panose="020F0502020204030204" pitchFamily="34" charset="0"/>
                <a:cs typeface="Roboto" panose="02000000000000000000" pitchFamily="2" charset="0"/>
              </a:rPr>
              <a:t>Manage their own basic hygiene and personal needs, including dressing, going to the toilet and understanding the importance of healthy food choices.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8000" b="1" u="sng" dirty="0">
                <a:latin typeface="Sassoon Penpals" panose="02000400000000000000" pitchFamily="2" charset="0"/>
              </a:rPr>
              <a:t>Building Relationships </a:t>
            </a:r>
          </a:p>
          <a:p>
            <a:pPr>
              <a:lnSpc>
                <a:spcPct val="107000"/>
              </a:lnSpc>
            </a:pPr>
            <a:r>
              <a:rPr lang="en-GB" sz="8000" dirty="0">
                <a:effectLst/>
                <a:latin typeface="Sassoon Penpals" panose="02000400000000000000" pitchFamily="2" charset="0"/>
                <a:ea typeface="Calibri" panose="020F0502020204030204" pitchFamily="34" charset="0"/>
                <a:cs typeface="Roboto" panose="02000000000000000000" pitchFamily="2" charset="0"/>
              </a:rPr>
              <a:t>Work and play cooperatively and take turns with others.</a:t>
            </a: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000" dirty="0">
                <a:effectLst/>
                <a:latin typeface="Sassoon Penpals" panose="02000400000000000000" pitchFamily="2" charset="0"/>
                <a:ea typeface="Calibri" panose="020F0502020204030204" pitchFamily="34" charset="0"/>
                <a:cs typeface="Roboto" panose="02000000000000000000" pitchFamily="2" charset="0"/>
              </a:rPr>
              <a:t>Form positive attachments to adults and friendships with peers.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000" dirty="0">
                <a:effectLst/>
                <a:latin typeface="Sassoon Penpals" panose="02000400000000000000" pitchFamily="2" charset="0"/>
                <a:ea typeface="Calibri" panose="020F0502020204030204" pitchFamily="34" charset="0"/>
                <a:cs typeface="Roboto" panose="02000000000000000000" pitchFamily="2" charset="0"/>
              </a:rPr>
              <a:t>Show sensitivity to their own and to others’ needs.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8000" u="sng" dirty="0">
              <a:latin typeface="Sassoon Penpals" panose="02000400000000000000" pitchFamily="2" charset="0"/>
            </a:endParaRPr>
          </a:p>
          <a:p>
            <a:pPr>
              <a:buFont typeface="Wingdings" panose="05000000000000000000" pitchFamily="2" charset="2"/>
              <a:buChar char="v"/>
              <a:defRPr/>
            </a:pPr>
            <a:endParaRPr lang="en-GB" sz="1500" dirty="0"/>
          </a:p>
        </p:txBody>
      </p:sp>
      <p:pic>
        <p:nvPicPr>
          <p:cNvPr id="5" name="Picture 4" descr="A group of people sitting in the grass&#10;&#10;Description automatically generated">
            <a:extLst>
              <a:ext uri="{FF2B5EF4-FFF2-40B4-BE49-F238E27FC236}">
                <a16:creationId xmlns:a16="http://schemas.microsoft.com/office/drawing/2014/main" id="{2BBB173D-9DE8-4533-A227-94BAB6FF62AC}"/>
              </a:ext>
            </a:extLst>
          </p:cNvPr>
          <p:cNvPicPr/>
          <p:nvPr/>
        </p:nvPicPr>
        <p:blipFill rotWithShape="1">
          <a:blip r:embed="rId2" cstate="print">
            <a:extLst>
              <a:ext uri="{28A0092B-C50C-407E-A947-70E740481C1C}">
                <a14:useLocalDpi xmlns:a14="http://schemas.microsoft.com/office/drawing/2010/main" val="0"/>
              </a:ext>
            </a:extLst>
          </a:blip>
          <a:srcRect r="34119"/>
          <a:stretch/>
        </p:blipFill>
        <p:spPr>
          <a:xfrm>
            <a:off x="8795657" y="14289"/>
            <a:ext cx="3338286" cy="3962626"/>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04625580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83" y="0"/>
            <a:ext cx="7301831" cy="1325563"/>
          </a:xfrm>
        </p:spPr>
        <p:txBody>
          <a:bodyPr>
            <a:normAutofit/>
          </a:bodyPr>
          <a:lstStyle/>
          <a:p>
            <a:r>
              <a:rPr lang="en-GB" altLang="en-US" sz="4800" b="1" u="sng" dirty="0">
                <a:latin typeface="Sassoon Penpals" panose="02000400000000000000" pitchFamily="2" charset="0"/>
              </a:rPr>
              <a:t>Communication and Language</a:t>
            </a:r>
            <a:endParaRPr lang="en-GB" sz="4800" b="1" u="sng" dirty="0">
              <a:latin typeface="Sassoon Penpals" panose="02000400000000000000" pitchFamily="2" charset="0"/>
            </a:endParaRPr>
          </a:p>
        </p:txBody>
      </p:sp>
      <p:sp>
        <p:nvSpPr>
          <p:cNvPr id="3" name="Content Placeholder 2"/>
          <p:cNvSpPr>
            <a:spLocks noGrp="1"/>
          </p:cNvSpPr>
          <p:nvPr>
            <p:ph idx="1"/>
          </p:nvPr>
        </p:nvSpPr>
        <p:spPr>
          <a:xfrm>
            <a:off x="12983" y="1250561"/>
            <a:ext cx="9900274" cy="5138779"/>
          </a:xfrm>
        </p:spPr>
        <p:txBody>
          <a:bodyPr anchor="t">
            <a:normAutofit fontScale="47500" lnSpcReduction="20000"/>
          </a:bodyPr>
          <a:lstStyle/>
          <a:p>
            <a:pPr marL="0" indent="0">
              <a:buNone/>
            </a:pPr>
            <a:r>
              <a:rPr lang="en-GB" altLang="en-US" sz="4400" b="1" u="sng" dirty="0">
                <a:latin typeface="Sassoon Penpals" panose="02000400000000000000" pitchFamily="2" charset="0"/>
              </a:rPr>
              <a:t>Listening and attention </a:t>
            </a:r>
            <a:endParaRPr lang="en-GB" sz="4400" b="1" dirty="0">
              <a:latin typeface="Sassoon Penpals" panose="02000400000000000000" pitchFamily="2" charset="0"/>
            </a:endParaRPr>
          </a:p>
          <a:p>
            <a:r>
              <a:rPr lang="en-GB" sz="4400" dirty="0">
                <a:latin typeface="Sassoon Penpals" panose="02000400000000000000" pitchFamily="2" charset="0"/>
              </a:rPr>
              <a:t>Listen attentively and respond to what they hear with relevant questions, comments and </a:t>
            </a:r>
          </a:p>
          <a:p>
            <a:pPr marL="0" indent="0">
              <a:buNone/>
            </a:pPr>
            <a:r>
              <a:rPr lang="en-GB" sz="4400" dirty="0">
                <a:latin typeface="Sassoon Penpals" panose="02000400000000000000" pitchFamily="2" charset="0"/>
              </a:rPr>
              <a:t>   actions when being read to and during whole class discussions and small group interactions.</a:t>
            </a:r>
          </a:p>
          <a:p>
            <a:r>
              <a:rPr lang="en-GB" sz="4400" dirty="0">
                <a:latin typeface="Sassoon Penpals" panose="02000400000000000000" pitchFamily="2" charset="0"/>
              </a:rPr>
              <a:t>Make comments about what they have heard and ask questions to clarify  their </a:t>
            </a:r>
          </a:p>
          <a:p>
            <a:pPr marL="0" indent="0">
              <a:buNone/>
            </a:pPr>
            <a:r>
              <a:rPr lang="en-GB" sz="4400" dirty="0">
                <a:latin typeface="Sassoon Penpals" panose="02000400000000000000" pitchFamily="2" charset="0"/>
              </a:rPr>
              <a:t>   understanding. </a:t>
            </a:r>
          </a:p>
          <a:p>
            <a:r>
              <a:rPr lang="en-GB" sz="4400" dirty="0">
                <a:latin typeface="Sassoon Penpals" panose="02000400000000000000" pitchFamily="2" charset="0"/>
              </a:rPr>
              <a:t>Hold conversation when engaged in back-and-forth exchanges with their teacher and </a:t>
            </a:r>
          </a:p>
          <a:p>
            <a:pPr marL="0" indent="0">
              <a:buNone/>
            </a:pPr>
            <a:r>
              <a:rPr lang="en-GB" sz="4400" dirty="0">
                <a:latin typeface="Sassoon Penpals" panose="02000400000000000000" pitchFamily="2" charset="0"/>
              </a:rPr>
              <a:t>   peers. </a:t>
            </a:r>
            <a:endParaRPr lang="en-GB" altLang="en-US" sz="4400" dirty="0">
              <a:latin typeface="Sassoon Penpals" panose="02000400000000000000" pitchFamily="2" charset="0"/>
            </a:endParaRPr>
          </a:p>
          <a:p>
            <a:pPr marL="0" indent="0">
              <a:buNone/>
            </a:pPr>
            <a:r>
              <a:rPr lang="en-GB" altLang="en-US" sz="4400" b="1" u="sng" dirty="0">
                <a:latin typeface="Sassoon Penpals" panose="02000400000000000000" pitchFamily="2" charset="0"/>
              </a:rPr>
              <a:t>Speaking</a:t>
            </a:r>
            <a:r>
              <a:rPr lang="en-GB" altLang="en-US" sz="4400" dirty="0">
                <a:latin typeface="Sassoon Penpals" panose="02000400000000000000" pitchFamily="2" charset="0"/>
              </a:rPr>
              <a:t>. </a:t>
            </a:r>
          </a:p>
          <a:p>
            <a:r>
              <a:rPr lang="en-GB" sz="4400" dirty="0">
                <a:latin typeface="Sassoon Penpals" panose="02000400000000000000" pitchFamily="2" charset="0"/>
              </a:rPr>
              <a:t>Participate in small group, class and 1-to-1 discussions, offering their own ideas, using recently introduced vocabulary. </a:t>
            </a:r>
          </a:p>
          <a:p>
            <a:r>
              <a:rPr lang="en-GB" sz="4400" dirty="0">
                <a:latin typeface="Sassoon Penpals" panose="02000400000000000000" pitchFamily="2" charset="0"/>
              </a:rPr>
              <a:t>Offer explanations for why things might happen, making use of recently introduced vocabulary from </a:t>
            </a:r>
          </a:p>
          <a:p>
            <a:pPr marL="0" indent="0">
              <a:buNone/>
            </a:pPr>
            <a:r>
              <a:rPr lang="en-GB" sz="4400" dirty="0">
                <a:latin typeface="Sassoon Penpals" panose="02000400000000000000" pitchFamily="2" charset="0"/>
              </a:rPr>
              <a:t>    stories, non-fiction, rhymes and poems when appropriate.</a:t>
            </a:r>
          </a:p>
          <a:p>
            <a:r>
              <a:rPr lang="en-GB" sz="4400" dirty="0">
                <a:latin typeface="Sassoon Penpals" panose="02000400000000000000" pitchFamily="2" charset="0"/>
              </a:rPr>
              <a:t>Express their ideas and feelings about their experiences using full sentences, including use of past, present and future tenses and making use of conjunctions, with modelling and support from their teacher. </a:t>
            </a:r>
          </a:p>
          <a:p>
            <a:pPr marL="0" indent="0">
              <a:buNone/>
            </a:pPr>
            <a:r>
              <a:rPr lang="en-GB" altLang="en-US" sz="900" dirty="0">
                <a:latin typeface="Sassoon Penpals" panose="02000400000000000000" pitchFamily="2" charset="0"/>
              </a:rPr>
              <a:t>. </a:t>
            </a:r>
          </a:p>
        </p:txBody>
      </p:sp>
      <p:pic>
        <p:nvPicPr>
          <p:cNvPr id="7" name="Picture 6" descr="A group of people in a room&#10;&#10;Description automatically generated">
            <a:extLst>
              <a:ext uri="{FF2B5EF4-FFF2-40B4-BE49-F238E27FC236}">
                <a16:creationId xmlns:a16="http://schemas.microsoft.com/office/drawing/2014/main" id="{E25FB066-8AC8-4A25-8095-C5D2ABD295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59" r="17060"/>
          <a:stretch/>
        </p:blipFill>
        <p:spPr>
          <a:xfrm>
            <a:off x="8163902" y="1"/>
            <a:ext cx="4028097" cy="4585648"/>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42310837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916" y="0"/>
            <a:ext cx="6387102" cy="1325563"/>
          </a:xfrm>
        </p:spPr>
        <p:txBody>
          <a:bodyPr>
            <a:normAutofit/>
          </a:bodyPr>
          <a:lstStyle/>
          <a:p>
            <a:r>
              <a:rPr lang="en-GB" altLang="en-US" sz="4800" b="1" u="sng" dirty="0">
                <a:latin typeface="Sassoon Penpals" panose="02000400000000000000" pitchFamily="2" charset="0"/>
              </a:rPr>
              <a:t>Physical Development</a:t>
            </a:r>
            <a:endParaRPr lang="en-GB" sz="4800" b="1" u="sng" dirty="0">
              <a:latin typeface="Sassoon Penpals" panose="02000400000000000000" pitchFamily="2" charset="0"/>
            </a:endParaRPr>
          </a:p>
        </p:txBody>
      </p:sp>
      <p:sp>
        <p:nvSpPr>
          <p:cNvPr id="3" name="Content Placeholder 2"/>
          <p:cNvSpPr>
            <a:spLocks noGrp="1"/>
          </p:cNvSpPr>
          <p:nvPr>
            <p:ph idx="1"/>
          </p:nvPr>
        </p:nvSpPr>
        <p:spPr>
          <a:xfrm>
            <a:off x="280802" y="1102105"/>
            <a:ext cx="7959250" cy="5277409"/>
          </a:xfrm>
        </p:spPr>
        <p:txBody>
          <a:bodyPr anchor="t">
            <a:normAutofit lnSpcReduction="10000"/>
          </a:bodyPr>
          <a:lstStyle/>
          <a:p>
            <a:pPr marL="0" indent="0">
              <a:buNone/>
            </a:pPr>
            <a:r>
              <a:rPr lang="en-GB" b="1" u="sng" dirty="0">
                <a:latin typeface="Sassoon Penpals" panose="02000400000000000000" pitchFamily="2" charset="0"/>
              </a:rPr>
              <a:t>Gross Motor Skills</a:t>
            </a:r>
          </a:p>
          <a:p>
            <a:r>
              <a:rPr lang="en-GB" dirty="0">
                <a:latin typeface="Sassoon Penpals" panose="02000400000000000000" pitchFamily="2" charset="0"/>
              </a:rPr>
              <a:t>Negotiate space and obstacles safely, with consideration for themselves and others. </a:t>
            </a:r>
          </a:p>
          <a:p>
            <a:r>
              <a:rPr lang="en-GB" dirty="0">
                <a:latin typeface="Sassoon Penpals" panose="02000400000000000000" pitchFamily="2" charset="0"/>
              </a:rPr>
              <a:t>Demonstrate strength, balance and coordination when playing. </a:t>
            </a:r>
          </a:p>
          <a:p>
            <a:r>
              <a:rPr lang="en-GB" dirty="0">
                <a:latin typeface="Sassoon Penpals" panose="02000400000000000000" pitchFamily="2" charset="0"/>
              </a:rPr>
              <a:t>Move energetically, such as running, jumping, dancing, hopping, skipping and climbing. </a:t>
            </a:r>
          </a:p>
          <a:p>
            <a:pPr marL="0" indent="0">
              <a:buNone/>
            </a:pPr>
            <a:r>
              <a:rPr lang="en-GB" b="1" u="sng" dirty="0">
                <a:latin typeface="Sassoon Penpals" panose="02000400000000000000" pitchFamily="2" charset="0"/>
              </a:rPr>
              <a:t>Fine Motor </a:t>
            </a:r>
            <a:endParaRPr lang="en-GB" u="sng" dirty="0">
              <a:latin typeface="Sassoon Penpals" panose="02000400000000000000" pitchFamily="2" charset="0"/>
            </a:endParaRPr>
          </a:p>
          <a:p>
            <a:r>
              <a:rPr lang="en-GB" dirty="0">
                <a:latin typeface="Sassoon Penpals" panose="02000400000000000000" pitchFamily="2" charset="0"/>
              </a:rPr>
              <a:t>Hold a pencil effectively in preparation for fluent writing – </a:t>
            </a:r>
          </a:p>
          <a:p>
            <a:pPr marL="0" indent="0">
              <a:buNone/>
            </a:pPr>
            <a:r>
              <a:rPr lang="en-GB" dirty="0">
                <a:latin typeface="Sassoon Penpals" panose="02000400000000000000" pitchFamily="2" charset="0"/>
              </a:rPr>
              <a:t>  using the tripod grip in almost all cases.</a:t>
            </a:r>
          </a:p>
          <a:p>
            <a:r>
              <a:rPr lang="en-GB" dirty="0">
                <a:latin typeface="Sassoon Penpals" panose="02000400000000000000" pitchFamily="2" charset="0"/>
              </a:rPr>
              <a:t>Use a range of small tools, including scissors, paintbrushes and cutlery.</a:t>
            </a:r>
          </a:p>
          <a:p>
            <a:r>
              <a:rPr lang="en-GB" dirty="0">
                <a:latin typeface="Sassoon Penpals" panose="02000400000000000000" pitchFamily="2" charset="0"/>
              </a:rPr>
              <a:t>Begin to show accuracy and care when drawing. </a:t>
            </a:r>
          </a:p>
          <a:p>
            <a:pPr>
              <a:buFont typeface="Wingdings" panose="05000000000000000000" pitchFamily="2" charset="2"/>
              <a:buChar char="v"/>
            </a:pPr>
            <a:endParaRPr lang="en-GB" sz="1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016" t="20819" r="35615" b="30526"/>
          <a:stretch/>
        </p:blipFill>
        <p:spPr>
          <a:xfrm>
            <a:off x="7951500" y="83845"/>
            <a:ext cx="2085474" cy="203652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193" t="19415" r="16667"/>
          <a:stretch/>
        </p:blipFill>
        <p:spPr>
          <a:xfrm>
            <a:off x="9710334" y="1983915"/>
            <a:ext cx="2481666" cy="226772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8479" r="22632"/>
          <a:stretch/>
        </p:blipFill>
        <p:spPr>
          <a:xfrm>
            <a:off x="7951500" y="3853224"/>
            <a:ext cx="2770218" cy="2189164"/>
          </a:xfrm>
          <a:prstGeom prst="rect">
            <a:avLst/>
          </a:prstGeom>
        </p:spPr>
      </p:pic>
    </p:spTree>
    <p:extLst>
      <p:ext uri="{BB962C8B-B14F-4D97-AF65-F5344CB8AC3E}">
        <p14:creationId xmlns:p14="http://schemas.microsoft.com/office/powerpoint/2010/main" val="30168255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091fe9-d235-459f-9fc0-f62daaec2a3a" xsi:nil="true"/>
    <lcf76f155ced4ddcb4097134ff3c332f xmlns="6c015467-cc39-43ed-8f8b-3bdaafc2906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0DB2AB83EFBD46A44F3872C9D04C01" ma:contentTypeVersion="18" ma:contentTypeDescription="Create a new document." ma:contentTypeScope="" ma:versionID="385bdad908842beaea679c656ccb5c83">
  <xsd:schema xmlns:xsd="http://www.w3.org/2001/XMLSchema" xmlns:xs="http://www.w3.org/2001/XMLSchema" xmlns:p="http://schemas.microsoft.com/office/2006/metadata/properties" xmlns:ns2="6c015467-cc39-43ed-8f8b-3bdaafc29069" xmlns:ns3="1f091fe9-d235-459f-9fc0-f62daaec2a3a" targetNamespace="http://schemas.microsoft.com/office/2006/metadata/properties" ma:root="true" ma:fieldsID="9f884253fa4d75398da3e10b01b63afe" ns2:_="" ns3:_="">
    <xsd:import namespace="6c015467-cc39-43ed-8f8b-3bdaafc29069"/>
    <xsd:import namespace="1f091fe9-d235-459f-9fc0-f62daaec2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15467-cc39-43ed-8f8b-3bdaafc29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859da6-4b8c-400e-9813-9c869b8d5a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091fe9-d235-459f-9fc0-f62daaec2a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b91ec7-4931-4d5b-93d5-aa946da26faf}" ma:internalName="TaxCatchAll" ma:showField="CatchAllData" ma:web="1f091fe9-d235-459f-9fc0-f62daaec2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0AAE73-BEEC-4787-AC8B-7668FAD66D29}">
  <ds:schemaRefs>
    <ds:schemaRef ds:uri="http://schemas.microsoft.com/office/2006/metadata/properties"/>
    <ds:schemaRef ds:uri="http://schemas.microsoft.com/office/infopath/2007/PartnerControls"/>
    <ds:schemaRef ds:uri="1f091fe9-d235-459f-9fc0-f62daaec2a3a"/>
    <ds:schemaRef ds:uri="6c015467-cc39-43ed-8f8b-3bdaafc29069"/>
  </ds:schemaRefs>
</ds:datastoreItem>
</file>

<file path=customXml/itemProps2.xml><?xml version="1.0" encoding="utf-8"?>
<ds:datastoreItem xmlns:ds="http://schemas.openxmlformats.org/officeDocument/2006/customXml" ds:itemID="{D5D3F411-ECA2-4A23-95D7-B2A7C37C9C32}">
  <ds:schemaRefs>
    <ds:schemaRef ds:uri="http://schemas.microsoft.com/sharepoint/v3/contenttype/forms"/>
  </ds:schemaRefs>
</ds:datastoreItem>
</file>

<file path=customXml/itemProps3.xml><?xml version="1.0" encoding="utf-8"?>
<ds:datastoreItem xmlns:ds="http://schemas.openxmlformats.org/officeDocument/2006/customXml" ds:itemID="{9192E2FE-8FD6-4274-A03C-F1326329C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15467-cc39-43ed-8f8b-3bdaafc29069"/>
    <ds:schemaRef ds:uri="1f091fe9-d235-459f-9fc0-f62daaec2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2325</TotalTime>
  <Words>2575</Words>
  <Application>Microsoft Office PowerPoint</Application>
  <PresentationFormat>Widescreen</PresentationFormat>
  <Paragraphs>252</Paragraphs>
  <Slides>32</Slides>
  <Notes>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5" baseType="lpstr">
      <vt:lpstr>Arial</vt:lpstr>
      <vt:lpstr>Calibri</vt:lpstr>
      <vt:lpstr>Calibri Light</vt:lpstr>
      <vt:lpstr>Comic Sans MS</vt:lpstr>
      <vt:lpstr>Sassoon Penpals</vt:lpstr>
      <vt:lpstr>Trebuchet MS</vt:lpstr>
      <vt:lpstr>Wingdings</vt:lpstr>
      <vt:lpstr>Wingdings 3</vt:lpstr>
      <vt:lpstr>Office Theme</vt:lpstr>
      <vt:lpstr>Facet</vt:lpstr>
      <vt:lpstr>1_Facet</vt:lpstr>
      <vt:lpstr>1_Office Theme</vt:lpstr>
      <vt:lpstr>Chart</vt:lpstr>
      <vt:lpstr>Welcome to    Reception Class</vt:lpstr>
      <vt:lpstr>Aims of the PowerPoint.</vt:lpstr>
      <vt:lpstr>Meet the Staff</vt:lpstr>
      <vt:lpstr>PowerPoint Presentation</vt:lpstr>
      <vt:lpstr>PowerPoint Presentation</vt:lpstr>
      <vt:lpstr> EYFS curriculum  </vt:lpstr>
      <vt:lpstr>Personal, Social and Emotional Development</vt:lpstr>
      <vt:lpstr>Communication and Language</vt:lpstr>
      <vt:lpstr>Physical Development</vt:lpstr>
      <vt:lpstr>Literacy</vt:lpstr>
      <vt:lpstr>Reading</vt:lpstr>
      <vt:lpstr>Mathematics</vt:lpstr>
      <vt:lpstr>Understanding the world</vt:lpstr>
      <vt:lpstr>Expressive arts and design</vt:lpstr>
      <vt:lpstr>Assessment</vt:lpstr>
      <vt:lpstr>“Is my little one ready for school ?”</vt:lpstr>
      <vt:lpstr>Ready to Learn</vt:lpstr>
      <vt:lpstr>Learning through Play</vt:lpstr>
      <vt:lpstr> A Typical Day – morning </vt:lpstr>
      <vt:lpstr>Afternoon </vt:lpstr>
      <vt:lpstr>Keep in touch</vt:lpstr>
      <vt:lpstr>Getting in Touch with the school</vt:lpstr>
      <vt:lpstr>Homework</vt:lpstr>
      <vt:lpstr>Uniform</vt:lpstr>
      <vt:lpstr>P.E</vt:lpstr>
      <vt:lpstr>Come rain or shine</vt:lpstr>
      <vt:lpstr>Muddy Monday’s</vt:lpstr>
      <vt:lpstr>Fantasy Friday’s</vt:lpstr>
      <vt:lpstr>Voluntary Contributions</vt:lpstr>
      <vt:lpstr>Learning Journey Folders</vt:lpstr>
      <vt:lpstr>Other</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Van Gogh’s Class</dc:title>
  <dc:creator>Ben Heysmond</dc:creator>
  <cp:lastModifiedBy>Michelle Heysmond</cp:lastModifiedBy>
  <cp:revision>67</cp:revision>
  <dcterms:created xsi:type="dcterms:W3CDTF">2019-07-13T18:22:06Z</dcterms:created>
  <dcterms:modified xsi:type="dcterms:W3CDTF">2024-06-30T15:27:19Z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0x0101004E0DB2AB83EFBD46A44F3872C9D04C01</vt:lpwstr>
  </property>
  <property fmtid="{D5CDD505-2E9C-101B-9397-08002B2CF9AE}" pid="3" name="MediaServiceImageTags">
    <vt:lpwstr/>
  </property>
</Properties>
</file>