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9"/>
  </p:notesMasterIdLst>
  <p:sldIdLst>
    <p:sldId id="278" r:id="rId5"/>
    <p:sldId id="307" r:id="rId6"/>
    <p:sldId id="294" r:id="rId7"/>
    <p:sldId id="290" r:id="rId8"/>
    <p:sldId id="298" r:id="rId9"/>
    <p:sldId id="306" r:id="rId10"/>
    <p:sldId id="302" r:id="rId11"/>
    <p:sldId id="308" r:id="rId12"/>
    <p:sldId id="319" r:id="rId13"/>
    <p:sldId id="292" r:id="rId14"/>
    <p:sldId id="309" r:id="rId15"/>
    <p:sldId id="310" r:id="rId16"/>
    <p:sldId id="281" r:id="rId17"/>
    <p:sldId id="282" r:id="rId18"/>
    <p:sldId id="322" r:id="rId19"/>
    <p:sldId id="314" r:id="rId20"/>
    <p:sldId id="321" r:id="rId21"/>
    <p:sldId id="266" r:id="rId22"/>
    <p:sldId id="323" r:id="rId23"/>
    <p:sldId id="325" r:id="rId24"/>
    <p:sldId id="317" r:id="rId25"/>
    <p:sldId id="324" r:id="rId26"/>
    <p:sldId id="273" r:id="rId27"/>
    <p:sldId id="293" r:id="rId28"/>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218827-230A-46ED-83CE-57AC161540F9}">
          <p14:sldIdLst>
            <p14:sldId id="278"/>
            <p14:sldId id="307"/>
            <p14:sldId id="294"/>
            <p14:sldId id="290"/>
            <p14:sldId id="298"/>
            <p14:sldId id="306"/>
            <p14:sldId id="302"/>
            <p14:sldId id="308"/>
            <p14:sldId id="319"/>
            <p14:sldId id="292"/>
            <p14:sldId id="309"/>
            <p14:sldId id="310"/>
            <p14:sldId id="281"/>
            <p14:sldId id="282"/>
            <p14:sldId id="322"/>
            <p14:sldId id="314"/>
            <p14:sldId id="321"/>
            <p14:sldId id="266"/>
            <p14:sldId id="323"/>
            <p14:sldId id="325"/>
            <p14:sldId id="317"/>
            <p14:sldId id="324"/>
            <p14:sldId id="273"/>
            <p14:sldId id="293"/>
          </p14:sldIdLst>
        </p14:section>
      </p14:sectionLst>
    </p:ex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9" autoAdjust="0"/>
  </p:normalViewPr>
  <p:slideViewPr>
    <p:cSldViewPr snapToGrid="0" snapToObjects="1">
      <p:cViewPr varScale="1">
        <p:scale>
          <a:sx n="82" d="100"/>
          <a:sy n="82" d="100"/>
        </p:scale>
        <p:origin x="720" y="7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814BDB0-3B5F-CF2E-6524-4F58B88CAF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22DF38E2-C65F-7239-8171-D5855AB003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1988" name="Slide Number Placeholder 3">
            <a:extLst>
              <a:ext uri="{FF2B5EF4-FFF2-40B4-BE49-F238E27FC236}">
                <a16:creationId xmlns:a16="http://schemas.microsoft.com/office/drawing/2014/main" id="{3DDC1A74-34DC-C448-F854-7393B5430D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33443B43-FCD0-4EC1-A073-284164735633}" type="slidenum">
              <a:rPr lang="en-US" altLang="en-US" smtClean="0"/>
              <a:pPr fontAlgn="base">
                <a:spcBef>
                  <a:spcPct val="0"/>
                </a:spcBef>
                <a:spcAft>
                  <a:spcPct val="0"/>
                </a:spcAft>
              </a:pPr>
              <a:t>15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DF3EE8B-18A6-454C-7FF0-D68D866954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1EB5F7B8-FB81-A65C-7E83-6DD162863E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1748" name="Slide Number Placeholder 3">
            <a:extLst>
              <a:ext uri="{FF2B5EF4-FFF2-40B4-BE49-F238E27FC236}">
                <a16:creationId xmlns:a16="http://schemas.microsoft.com/office/drawing/2014/main" id="{4C167D23-AE31-C13B-3809-BDA3475DE1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4A447297-377E-4269-A4CB-A3A5DD4DC333}" type="slidenum">
              <a:rPr lang="en-US" altLang="en-US" smtClean="0"/>
              <a:pPr fontAlgn="base">
                <a:spcBef>
                  <a:spcPct val="0"/>
                </a:spcBef>
                <a:spcAft>
                  <a:spcPct val="0"/>
                </a:spcAft>
              </a:pPr>
              <a:t>18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D58A4C84-C3EA-8FF9-5D06-C132E7CC06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9BD864CC-08FC-EA7E-0029-AD35435774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2228" name="Slide Number Placeholder 3">
            <a:extLst>
              <a:ext uri="{FF2B5EF4-FFF2-40B4-BE49-F238E27FC236}">
                <a16:creationId xmlns:a16="http://schemas.microsoft.com/office/drawing/2014/main" id="{29F14100-5B53-23C2-A230-FDBD2F8784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A451CEAA-30B2-4C4A-9AC1-8F97E9DAC73E}" type="slidenum">
              <a:rPr lang="en-US" altLang="en-US" smtClean="0"/>
              <a:pPr fontAlgn="base">
                <a:spcBef>
                  <a:spcPct val="0"/>
                </a:spcBef>
                <a:spcAft>
                  <a:spcPct val="0"/>
                </a:spcAft>
              </a:pPr>
              <a:t>23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motifs.co.uk/"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w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9.wmf"/></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v.uk/30-hours-free-childcare"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534448" y="875295"/>
            <a:ext cx="5385816" cy="1225296"/>
          </a:xfrm>
        </p:spPr>
        <p:txBody>
          <a:bodyPr/>
          <a:lstStyle/>
          <a:p>
            <a:r>
              <a:rPr lang="en-US" dirty="0">
                <a:latin typeface="Comic Sans MS" panose="030F0702030302020204" pitchFamily="66" charset="0"/>
              </a:rPr>
              <a:t>Welcome to KPS Nursery</a:t>
            </a:r>
            <a:br>
              <a:rPr lang="en-US" dirty="0"/>
            </a:br>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471809" y="1912509"/>
            <a:ext cx="8191423" cy="3625707"/>
          </a:xfrm>
        </p:spPr>
        <p:txBody>
          <a:bodyPr/>
          <a:lstStyle/>
          <a:p>
            <a:r>
              <a:rPr lang="en-GB" altLang="en-US" sz="1800" b="1" dirty="0">
                <a:solidFill>
                  <a:srgbClr val="202C8F"/>
                </a:solidFill>
                <a:latin typeface="Comic Sans MS"/>
              </a:rPr>
              <a:t>At Kimberley Primary and Nursery School we would ideally like all our children in Nursery to wear school uniform (Navy Blue and black/grey). Uniform can be plain or with the school logo on.</a:t>
            </a:r>
          </a:p>
          <a:p>
            <a:endParaRPr lang="en-GB" altLang="en-US" sz="1800" b="1" dirty="0">
              <a:solidFill>
                <a:srgbClr val="202C8F"/>
              </a:solidFill>
              <a:latin typeface="Comic Sans MS"/>
            </a:endParaRPr>
          </a:p>
          <a:p>
            <a:pPr marL="0" indent="0" eaLnBrk="1" hangingPunct="1">
              <a:buFont typeface="Arial" panose="020B0604020202020204" pitchFamily="34" charset="0"/>
              <a:buNone/>
            </a:pPr>
            <a:r>
              <a:rPr lang="en-GB" altLang="en-US" sz="1800" b="1" dirty="0">
                <a:solidFill>
                  <a:srgbClr val="202C8F"/>
                </a:solidFill>
                <a:latin typeface="Comic Sans MS"/>
              </a:rPr>
              <a:t>Uniform with the school logo is available to purchase through Motif school uniform service. </a:t>
            </a:r>
          </a:p>
          <a:p>
            <a:pPr marL="0" indent="0" eaLnBrk="1" hangingPunct="1">
              <a:buFont typeface="Arial" panose="020B0604020202020204" pitchFamily="34" charset="0"/>
              <a:buNone/>
            </a:pPr>
            <a:r>
              <a:rPr lang="en-GB" altLang="en-US" sz="1800" b="1" dirty="0">
                <a:solidFill>
                  <a:srgbClr val="202C8F"/>
                </a:solidFill>
                <a:latin typeface="Comic Sans MS"/>
                <a:hlinkClick r:id="rId2">
                  <a:extLst>
                    <a:ext uri="{A12FA001-AC4F-418D-AE19-62706E023703}">
                      <ahyp:hlinkClr xmlns:ahyp="http://schemas.microsoft.com/office/drawing/2018/hyperlinkcolor" val="tx"/>
                    </a:ext>
                  </a:extLst>
                </a:hlinkClick>
              </a:rPr>
              <a:t>http://motifs.co.uk/</a:t>
            </a:r>
            <a:r>
              <a:rPr lang="en-GB" altLang="en-US" sz="1800" b="1" dirty="0">
                <a:solidFill>
                  <a:srgbClr val="202C8F"/>
                </a:solidFill>
                <a:latin typeface="Comic Sans MS"/>
              </a:rPr>
              <a:t> </a:t>
            </a:r>
          </a:p>
          <a:p>
            <a:endParaRPr lang="en-GB" altLang="en-US" sz="1800" b="1" dirty="0">
              <a:solidFill>
                <a:srgbClr val="202C8F"/>
              </a:solidFill>
              <a:latin typeface="Comic Sans MS"/>
            </a:endParaRPr>
          </a:p>
          <a:p>
            <a:r>
              <a:rPr lang="en-GB" altLang="en-US" sz="1800" b="1" dirty="0">
                <a:solidFill>
                  <a:srgbClr val="202C8F"/>
                </a:solidFill>
                <a:latin typeface="Comic Sans MS"/>
              </a:rPr>
              <a:t>We will be providing every child with a free Book Bag. </a:t>
            </a:r>
          </a:p>
        </p:txBody>
      </p:sp>
      <p:sp>
        <p:nvSpPr>
          <p:cNvPr id="7" name="Title 6">
            <a:extLst>
              <a:ext uri="{FF2B5EF4-FFF2-40B4-BE49-F238E27FC236}">
                <a16:creationId xmlns:a16="http://schemas.microsoft.com/office/drawing/2014/main" id="{F7D85A92-AEF5-A976-F966-E1C641A45B08}"/>
              </a:ext>
            </a:extLst>
          </p:cNvPr>
          <p:cNvSpPr>
            <a:spLocks noGrp="1"/>
          </p:cNvSpPr>
          <p:nvPr>
            <p:ph type="title"/>
          </p:nvPr>
        </p:nvSpPr>
        <p:spPr>
          <a:xfrm>
            <a:off x="471810" y="375376"/>
            <a:ext cx="9143529" cy="768096"/>
          </a:xfrm>
        </p:spPr>
        <p:txBody>
          <a:bodyPr/>
          <a:lstStyle/>
          <a:p>
            <a:r>
              <a:rPr lang="en-GB" altLang="en-US" sz="4400" dirty="0">
                <a:solidFill>
                  <a:srgbClr val="202C8F"/>
                </a:solidFill>
                <a:latin typeface="Comic Sans MS"/>
              </a:rPr>
              <a:t>What should my child wear to Nursery?</a:t>
            </a:r>
            <a:endParaRPr lang="en-GB" dirty="0">
              <a:solidFill>
                <a:srgbClr val="202C8F"/>
              </a:solidFill>
            </a:endParaRPr>
          </a:p>
        </p:txBody>
      </p:sp>
      <p:pic>
        <p:nvPicPr>
          <p:cNvPr id="8" name="Picture 2" descr="A picture containing drawing&#10;&#10;Description automatically generated">
            <a:extLst>
              <a:ext uri="{FF2B5EF4-FFF2-40B4-BE49-F238E27FC236}">
                <a16:creationId xmlns:a16="http://schemas.microsoft.com/office/drawing/2014/main" id="{42681943-8F6C-AF66-211F-C804DCC58C80}"/>
              </a:ext>
            </a:extLst>
          </p:cNvPr>
          <p:cNvPicPr>
            <a:picLocks noChangeAspect="1"/>
          </p:cNvPicPr>
          <p:nvPr/>
        </p:nvPicPr>
        <p:blipFill>
          <a:blip r:embed="rId3"/>
          <a:stretch>
            <a:fillRect/>
          </a:stretch>
        </p:blipFill>
        <p:spPr>
          <a:xfrm>
            <a:off x="3843182" y="4945491"/>
            <a:ext cx="3721259" cy="1860630"/>
          </a:xfrm>
          <a:prstGeom prst="rect">
            <a:avLst/>
          </a:prstGeom>
        </p:spPr>
      </p:pic>
    </p:spTree>
    <p:extLst>
      <p:ext uri="{BB962C8B-B14F-4D97-AF65-F5344CB8AC3E}">
        <p14:creationId xmlns:p14="http://schemas.microsoft.com/office/powerpoint/2010/main" val="94818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BE17A-8657-B93C-E5A3-06EBFEE6D8E1}"/>
              </a:ext>
            </a:extLst>
          </p:cNvPr>
          <p:cNvSpPr>
            <a:spLocks noGrp="1"/>
          </p:cNvSpPr>
          <p:nvPr>
            <p:ph idx="1"/>
          </p:nvPr>
        </p:nvSpPr>
        <p:spPr>
          <a:xfrm>
            <a:off x="637298" y="490413"/>
            <a:ext cx="8063641" cy="5542742"/>
          </a:xfrm>
        </p:spPr>
        <p:txBody>
          <a:bodyPr/>
          <a:lstStyle/>
          <a:p>
            <a:r>
              <a:rPr lang="en-GB" sz="2800" b="1" dirty="0">
                <a:solidFill>
                  <a:srgbClr val="202C8F"/>
                </a:solidFill>
                <a:latin typeface="Comic Sans MS"/>
              </a:rPr>
              <a:t>Come rain or shine......</a:t>
            </a:r>
            <a:r>
              <a:rPr lang="en-US" sz="2800" b="1" dirty="0">
                <a:solidFill>
                  <a:srgbClr val="202C8F"/>
                </a:solidFill>
                <a:latin typeface="Comic Sans MS"/>
              </a:rPr>
              <a:t>​</a:t>
            </a:r>
            <a:br>
              <a:rPr lang="en-US" sz="2800" b="1" dirty="0">
                <a:solidFill>
                  <a:srgbClr val="202C8F"/>
                </a:solidFill>
                <a:latin typeface="Comic Sans MS"/>
              </a:rPr>
            </a:br>
            <a:r>
              <a:rPr lang="en-GB" sz="2800" b="1" dirty="0">
                <a:solidFill>
                  <a:srgbClr val="202C8F"/>
                </a:solidFill>
                <a:latin typeface="Comic Sans MS"/>
              </a:rPr>
              <a:t>and everything in between...</a:t>
            </a:r>
            <a:r>
              <a:rPr lang="en-US" sz="2800" b="1" dirty="0">
                <a:solidFill>
                  <a:srgbClr val="202C8F"/>
                </a:solidFill>
                <a:latin typeface="Comic Sans MS"/>
              </a:rPr>
              <a:t>​</a:t>
            </a:r>
            <a:br>
              <a:rPr lang="en-US" dirty="0">
                <a:solidFill>
                  <a:srgbClr val="202C8F"/>
                </a:solidFill>
                <a:latin typeface="Comic Sans MS"/>
              </a:rPr>
            </a:br>
            <a:r>
              <a:rPr lang="en-US" dirty="0">
                <a:solidFill>
                  <a:srgbClr val="202C8F"/>
                </a:solidFill>
                <a:latin typeface="Comic Sans MS"/>
              </a:rPr>
              <a:t>​</a:t>
            </a:r>
            <a:br>
              <a:rPr lang="en-US" dirty="0">
                <a:solidFill>
                  <a:srgbClr val="202C8F"/>
                </a:solidFill>
                <a:latin typeface="Comic Sans MS"/>
              </a:rPr>
            </a:br>
            <a:endParaRPr lang="en-US" dirty="0">
              <a:solidFill>
                <a:srgbClr val="202C8F"/>
              </a:solidFill>
              <a:latin typeface="Comic Sans MS"/>
            </a:endParaRPr>
          </a:p>
          <a:p>
            <a:r>
              <a:rPr lang="en-GB" sz="2000" b="1" dirty="0">
                <a:solidFill>
                  <a:srgbClr val="202C8F"/>
                </a:solidFill>
                <a:latin typeface="Comic Sans MS"/>
              </a:rPr>
              <a:t>The Early Years Foundation Stage is all about learning through play and a big part of this play happens outdoors. We will take our learning outside whatever the weather [very little stops us!], so please make sure your child comes to Nursery with the right kinds of clothes for the right kind of weather to enjoy this aspect of their learning and development.</a:t>
            </a:r>
            <a:r>
              <a:rPr lang="en-US" sz="2000" dirty="0">
                <a:solidFill>
                  <a:srgbClr val="202C8F"/>
                </a:solidFill>
                <a:latin typeface="Comic Sans MS"/>
              </a:rPr>
              <a:t>​</a:t>
            </a:r>
            <a:endParaRPr lang="en-GB" sz="1600" dirty="0">
              <a:solidFill>
                <a:srgbClr val="202C8F"/>
              </a:solidFill>
            </a:endParaRPr>
          </a:p>
        </p:txBody>
      </p:sp>
      <p:pic>
        <p:nvPicPr>
          <p:cNvPr id="7" name="Picture 6" descr="Feet of  child in yellow rubber boots jumping in puddle">
            <a:extLst>
              <a:ext uri="{FF2B5EF4-FFF2-40B4-BE49-F238E27FC236}">
                <a16:creationId xmlns:a16="http://schemas.microsoft.com/office/drawing/2014/main" id="{AC8E8DBB-C1E0-6660-1367-4CEF7A712629}"/>
              </a:ext>
            </a:extLst>
          </p:cNvPr>
          <p:cNvPicPr>
            <a:picLocks noChangeAspect="1"/>
          </p:cNvPicPr>
          <p:nvPr/>
        </p:nvPicPr>
        <p:blipFill>
          <a:blip r:embed="rId2"/>
          <a:stretch>
            <a:fillRect/>
          </a:stretch>
        </p:blipFill>
        <p:spPr>
          <a:xfrm>
            <a:off x="5109325" y="4731468"/>
            <a:ext cx="3491061" cy="1745531"/>
          </a:xfrm>
          <a:prstGeom prst="rect">
            <a:avLst/>
          </a:prstGeom>
        </p:spPr>
      </p:pic>
    </p:spTree>
    <p:extLst>
      <p:ext uri="{BB962C8B-B14F-4D97-AF65-F5344CB8AC3E}">
        <p14:creationId xmlns:p14="http://schemas.microsoft.com/office/powerpoint/2010/main" val="3666943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02E20C4-284A-FB2B-2DDA-0CA2BEF67DEA}"/>
              </a:ext>
            </a:extLst>
          </p:cNvPr>
          <p:cNvSpPr txBox="1">
            <a:spLocks/>
          </p:cNvSpPr>
          <p:nvPr/>
        </p:nvSpPr>
        <p:spPr>
          <a:xfrm>
            <a:off x="1827284" y="444758"/>
            <a:ext cx="7372350" cy="132588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ctr"/>
            <a:r>
              <a:rPr lang="en-US" altLang="en-US" sz="4800" u="sng" dirty="0">
                <a:solidFill>
                  <a:srgbClr val="202C8F"/>
                </a:solidFill>
                <a:latin typeface="Comic Sans MS"/>
              </a:rPr>
              <a:t>Welly </a:t>
            </a:r>
            <a:r>
              <a:rPr lang="en-US" altLang="en-US" sz="4800" u="sng" dirty="0" err="1">
                <a:solidFill>
                  <a:srgbClr val="202C8F"/>
                </a:solidFill>
                <a:latin typeface="Comic Sans MS"/>
              </a:rPr>
              <a:t>WeDNESDAY</a:t>
            </a:r>
            <a:endParaRPr lang="en-GB" altLang="en-US" sz="4800" u="sng" dirty="0">
              <a:solidFill>
                <a:srgbClr val="202C8F"/>
              </a:solidFill>
              <a:latin typeface="Comic Sans MS"/>
            </a:endParaRPr>
          </a:p>
        </p:txBody>
      </p:sp>
      <p:pic>
        <p:nvPicPr>
          <p:cNvPr id="7" name="Picture 2" descr="Image result for muddy peppa pig">
            <a:extLst>
              <a:ext uri="{FF2B5EF4-FFF2-40B4-BE49-F238E27FC236}">
                <a16:creationId xmlns:a16="http://schemas.microsoft.com/office/drawing/2014/main" id="{493E7910-4AF7-99B6-BC51-F37B697FC5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310" y="1217456"/>
            <a:ext cx="2953056" cy="29530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F25BD9F0-B4DD-A1F0-D7BC-866489527E5C}"/>
              </a:ext>
            </a:extLst>
          </p:cNvPr>
          <p:cNvSpPr txBox="1">
            <a:spLocks/>
          </p:cNvSpPr>
          <p:nvPr/>
        </p:nvSpPr>
        <p:spPr>
          <a:xfrm>
            <a:off x="2700524" y="1554246"/>
            <a:ext cx="6790952" cy="5016141"/>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36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000" b="1" dirty="0">
                <a:solidFill>
                  <a:srgbClr val="202C8F"/>
                </a:solidFill>
                <a:latin typeface="Comic Sans MS" panose="030F0702030302020204" pitchFamily="66" charset="0"/>
              </a:rPr>
              <a:t>On Wednesday’s all children take part in Welly Wednesday activities in the woodland behind the MUGA.</a:t>
            </a:r>
          </a:p>
          <a:p>
            <a:pPr>
              <a:defRPr/>
            </a:pPr>
            <a:endParaRPr lang="en-GB" sz="2000" b="1" dirty="0">
              <a:solidFill>
                <a:srgbClr val="202C8F"/>
              </a:solidFill>
              <a:latin typeface="Comic Sans MS" panose="030F0702030302020204" pitchFamily="66" charset="0"/>
              <a:cs typeface="Calibri"/>
            </a:endParaRPr>
          </a:p>
          <a:p>
            <a:pPr eaLnBrk="1" fontAlgn="auto" hangingPunct="1">
              <a:spcAft>
                <a:spcPts val="0"/>
              </a:spcAft>
              <a:defRPr/>
            </a:pPr>
            <a:r>
              <a:rPr lang="en-GB" sz="2000" b="1" dirty="0">
                <a:solidFill>
                  <a:srgbClr val="202C8F"/>
                </a:solidFill>
                <a:latin typeface="Comic Sans MS" panose="030F0702030302020204" pitchFamily="66" charset="0"/>
              </a:rPr>
              <a:t>Over the course of the session we take part in Outdoor learning activities such as den building, planting, bug hunting and so much more!</a:t>
            </a:r>
          </a:p>
          <a:p>
            <a:pPr>
              <a:defRPr/>
            </a:pPr>
            <a:endParaRPr lang="en-GB" sz="2000" b="1" dirty="0">
              <a:solidFill>
                <a:srgbClr val="202C8F"/>
              </a:solidFill>
              <a:latin typeface="Comic Sans MS" panose="030F0702030302020204" pitchFamily="66" charset="0"/>
              <a:cs typeface="Calibri"/>
            </a:endParaRPr>
          </a:p>
          <a:p>
            <a:pPr>
              <a:defRPr/>
            </a:pPr>
            <a:r>
              <a:rPr lang="en-GB" sz="2000" b="1" dirty="0">
                <a:solidFill>
                  <a:srgbClr val="202C8F"/>
                </a:solidFill>
                <a:latin typeface="Comic Sans MS" panose="030F0702030302020204" pitchFamily="66" charset="0"/>
              </a:rPr>
              <a:t>Your child will need:</a:t>
            </a:r>
            <a:endParaRPr lang="en-GB" sz="2000" b="1" dirty="0">
              <a:solidFill>
                <a:srgbClr val="202C8F"/>
              </a:solidFill>
              <a:latin typeface="Comic Sans MS" panose="030F0702030302020204" pitchFamily="66" charset="0"/>
              <a:cs typeface="Calibri"/>
            </a:endParaRPr>
          </a:p>
          <a:p>
            <a:pPr>
              <a:defRPr/>
            </a:pPr>
            <a:r>
              <a:rPr lang="en-GB" sz="2000" b="1" dirty="0">
                <a:solidFill>
                  <a:srgbClr val="202C8F"/>
                </a:solidFill>
                <a:latin typeface="Comic Sans MS" panose="030F0702030302020204" pitchFamily="66" charset="0"/>
              </a:rPr>
              <a:t>Wellies, a waterproof coat, gloves, hat, scarf.</a:t>
            </a:r>
            <a:endParaRPr lang="en-GB" sz="2000" b="1" dirty="0">
              <a:solidFill>
                <a:srgbClr val="202C8F"/>
              </a:solidFill>
              <a:latin typeface="Comic Sans MS" panose="030F0702030302020204" pitchFamily="66" charset="0"/>
              <a:cs typeface="Calibri"/>
            </a:endParaRPr>
          </a:p>
          <a:p>
            <a:pPr>
              <a:defRPr/>
            </a:pPr>
            <a:r>
              <a:rPr lang="en-GB" sz="2000" b="1" dirty="0">
                <a:solidFill>
                  <a:srgbClr val="202C8F"/>
                </a:solidFill>
                <a:latin typeface="Comic Sans MS" panose="030F0702030302020204" pitchFamily="66" charset="0"/>
              </a:rPr>
              <a:t>Children can come to school in old clothes if you like as activities can get messy!</a:t>
            </a:r>
            <a:endParaRPr lang="en-GB" sz="2000" b="1" dirty="0">
              <a:solidFill>
                <a:srgbClr val="202C8F"/>
              </a:solidFill>
              <a:latin typeface="Comic Sans MS" panose="030F0702030302020204" pitchFamily="66" charset="0"/>
              <a:cs typeface="Calibri"/>
            </a:endParaRPr>
          </a:p>
          <a:p>
            <a:pPr>
              <a:defRPr/>
            </a:pPr>
            <a:endParaRPr lang="en-GB" sz="1400" dirty="0">
              <a:solidFill>
                <a:srgbClr val="000000"/>
              </a:solidFill>
            </a:endParaRPr>
          </a:p>
        </p:txBody>
      </p:sp>
    </p:spTree>
    <p:extLst>
      <p:ext uri="{BB962C8B-B14F-4D97-AF65-F5344CB8AC3E}">
        <p14:creationId xmlns:p14="http://schemas.microsoft.com/office/powerpoint/2010/main" val="383364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0657E48-DA48-86A8-E6C8-EC52EE1185A8}"/>
              </a:ext>
            </a:extLst>
          </p:cNvPr>
          <p:cNvSpPr txBox="1">
            <a:spLocks/>
          </p:cNvSpPr>
          <p:nvPr/>
        </p:nvSpPr>
        <p:spPr>
          <a:xfrm>
            <a:off x="3731595" y="549691"/>
            <a:ext cx="4292894" cy="1176902"/>
          </a:xfrm>
          <a:prstGeom prst="rect">
            <a:avLst/>
          </a:prstGeom>
        </p:spPr>
        <p:txBody>
          <a:bodyPr vert="horz" lIns="91440" tIns="45720" rIns="91440" bIns="45720" rtlCol="0" anchor="ctr">
            <a:no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defTabSz="685800"/>
            <a:r>
              <a:rPr lang="en-US" altLang="en-US" dirty="0">
                <a:solidFill>
                  <a:srgbClr val="7030A0"/>
                </a:solidFill>
                <a:latin typeface="Comic Sans MS"/>
              </a:rPr>
              <a:t>Fantasy Friday!</a:t>
            </a:r>
          </a:p>
        </p:txBody>
      </p:sp>
      <p:pic>
        <p:nvPicPr>
          <p:cNvPr id="9" name="Picture 4" descr="F:\SLIDE SHOWS\Photos misc\100MSDCF\DSC02269.JPG">
            <a:extLst>
              <a:ext uri="{FF2B5EF4-FFF2-40B4-BE49-F238E27FC236}">
                <a16:creationId xmlns:a16="http://schemas.microsoft.com/office/drawing/2014/main" id="{E7BF81F0-73D7-9137-5CDF-77663A37756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8041" r="1905" b="5"/>
          <a:stretch/>
        </p:blipFill>
        <p:spPr bwMode="auto">
          <a:xfrm>
            <a:off x="2608061" y="2390080"/>
            <a:ext cx="2487291" cy="248729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F:\SLIDE SHOWS\Photos misc\100MSDCF\DSC01545.JPG">
            <a:extLst>
              <a:ext uri="{FF2B5EF4-FFF2-40B4-BE49-F238E27FC236}">
                <a16:creationId xmlns:a16="http://schemas.microsoft.com/office/drawing/2014/main" id="{19ECAFD4-C199-7F87-8A7D-30E15B7AEF69}"/>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9021" r="13615" b="-2"/>
          <a:stretch/>
        </p:blipFill>
        <p:spPr bwMode="auto">
          <a:xfrm>
            <a:off x="18098" y="20257"/>
            <a:ext cx="3332829" cy="2832577"/>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alloween 014">
            <a:extLst>
              <a:ext uri="{FF2B5EF4-FFF2-40B4-BE49-F238E27FC236}">
                <a16:creationId xmlns:a16="http://schemas.microsoft.com/office/drawing/2014/main" id="{AA607040-D5C8-C556-44ED-C1987835CE56}"/>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1" b="292"/>
          <a:stretch/>
        </p:blipFill>
        <p:spPr>
          <a:xfrm>
            <a:off x="1392045" y="4645346"/>
            <a:ext cx="2580420" cy="2212654"/>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noFill/>
          <a:effectLst>
            <a:softEdge rad="0"/>
          </a:effectLst>
        </p:spPr>
      </p:pic>
      <p:sp>
        <p:nvSpPr>
          <p:cNvPr id="12" name="Rectangle 1">
            <a:extLst>
              <a:ext uri="{FF2B5EF4-FFF2-40B4-BE49-F238E27FC236}">
                <a16:creationId xmlns:a16="http://schemas.microsoft.com/office/drawing/2014/main" id="{7B81CF56-9778-E0AB-250D-D09ED83300E1}"/>
              </a:ext>
            </a:extLst>
          </p:cNvPr>
          <p:cNvSpPr>
            <a:spLocks noChangeArrowheads="1"/>
          </p:cNvSpPr>
          <p:nvPr/>
        </p:nvSpPr>
        <p:spPr bwMode="auto">
          <a:xfrm>
            <a:off x="5325191" y="2034398"/>
            <a:ext cx="6697881" cy="58445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44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defTabSz="685800">
              <a:lnSpc>
                <a:spcPct val="90000"/>
              </a:lnSpc>
              <a:spcBef>
                <a:spcPct val="0"/>
              </a:spcBef>
              <a:spcAft>
                <a:spcPts val="600"/>
              </a:spcAft>
              <a:buNone/>
            </a:pPr>
            <a:r>
              <a:rPr lang="en-US" altLang="en-US" sz="2000" b="1" dirty="0">
                <a:solidFill>
                  <a:srgbClr val="202C8F"/>
                </a:solidFill>
                <a:latin typeface="Comic Sans MS" panose="030F0702030302020204" pitchFamily="66" charset="0"/>
              </a:rPr>
              <a:t>On Fridays we invite all of our Nursery children to dress up for the day for </a:t>
            </a:r>
            <a:r>
              <a:rPr lang="en-US" altLang="en-US" sz="2000" b="1" i="1" dirty="0">
                <a:solidFill>
                  <a:srgbClr val="202C8F"/>
                </a:solidFill>
                <a:latin typeface="Comic Sans MS" panose="030F0702030302020204" pitchFamily="66" charset="0"/>
              </a:rPr>
              <a:t>‘Fantasy Friday’. </a:t>
            </a:r>
            <a:r>
              <a:rPr lang="en-US" altLang="en-US" sz="2000" b="1" dirty="0">
                <a:solidFill>
                  <a:srgbClr val="202C8F"/>
                </a:solidFill>
                <a:latin typeface="Comic Sans MS" panose="030F0702030302020204" pitchFamily="66" charset="0"/>
              </a:rPr>
              <a:t>This links closely with the EYFS area of learning known as </a:t>
            </a:r>
            <a:r>
              <a:rPr lang="en-US" altLang="en-US" sz="2000" b="1" i="1" dirty="0">
                <a:solidFill>
                  <a:srgbClr val="202C8F"/>
                </a:solidFill>
                <a:latin typeface="Comic Sans MS" panose="030F0702030302020204" pitchFamily="66" charset="0"/>
              </a:rPr>
              <a:t>‘Expressive Arts and Design’. </a:t>
            </a:r>
            <a:r>
              <a:rPr lang="en-US" altLang="en-US" sz="2000" b="1" dirty="0">
                <a:solidFill>
                  <a:srgbClr val="202C8F"/>
                </a:solidFill>
                <a:latin typeface="Comic Sans MS" panose="030F0702030302020204" pitchFamily="66" charset="0"/>
              </a:rPr>
              <a:t>This is </a:t>
            </a:r>
            <a:r>
              <a:rPr lang="en-US" altLang="en-US" sz="2000" b="1" i="1" u="sng" dirty="0">
                <a:solidFill>
                  <a:srgbClr val="202C8F"/>
                </a:solidFill>
                <a:latin typeface="Comic Sans MS" panose="030F0702030302020204" pitchFamily="66" charset="0"/>
              </a:rPr>
              <a:t>not</a:t>
            </a:r>
            <a:r>
              <a:rPr lang="en-US" altLang="en-US" sz="2000" b="1" i="1" dirty="0">
                <a:solidFill>
                  <a:srgbClr val="202C8F"/>
                </a:solidFill>
                <a:latin typeface="Comic Sans MS" panose="030F0702030302020204" pitchFamily="66" charset="0"/>
              </a:rPr>
              <a:t> </a:t>
            </a:r>
            <a:r>
              <a:rPr lang="en-US" altLang="en-US" sz="2000" b="1" dirty="0">
                <a:solidFill>
                  <a:srgbClr val="202C8F"/>
                </a:solidFill>
                <a:latin typeface="Comic Sans MS" panose="030F0702030302020204" pitchFamily="66" charset="0"/>
              </a:rPr>
              <a:t>a non-uniform day, but an opportunity for your child to explore and use their imagination by dressing as a </a:t>
            </a:r>
            <a:r>
              <a:rPr lang="en-US" altLang="en-US" sz="2000" b="1" dirty="0" err="1">
                <a:solidFill>
                  <a:srgbClr val="202C8F"/>
                </a:solidFill>
                <a:latin typeface="Comic Sans MS" panose="030F0702030302020204" pitchFamily="66" charset="0"/>
              </a:rPr>
              <a:t>favourite</a:t>
            </a:r>
            <a:r>
              <a:rPr lang="en-US" altLang="en-US" sz="2000" b="1" dirty="0">
                <a:solidFill>
                  <a:srgbClr val="202C8F"/>
                </a:solidFill>
                <a:latin typeface="Comic Sans MS" panose="030F0702030302020204" pitchFamily="66" charset="0"/>
              </a:rPr>
              <a:t> book or film character, for example. We don’t want you going out spending lots on dressing up clothes, a magic wand or a simple mask is enough to get your child to be creative! Your child does not have to dress up in this way on a Friday, as some children prefer to remain in their uniform at school, and this is absolutely fine. </a:t>
            </a:r>
            <a:r>
              <a:rPr lang="en-US" altLang="en-US" sz="2000" b="1" dirty="0">
                <a:solidFill>
                  <a:srgbClr val="202C8F"/>
                </a:solidFill>
                <a:latin typeface="Comic Sans MS" panose="030F0702030302020204" pitchFamily="66" charset="0"/>
                <a:sym typeface="Wingdings" panose="05000000000000000000" pitchFamily="2" charset="2"/>
              </a:rPr>
              <a:t></a:t>
            </a:r>
            <a:endParaRPr lang="en-US" altLang="en-US" sz="2000" b="1" dirty="0">
              <a:solidFill>
                <a:srgbClr val="202C8F"/>
              </a:solidFill>
              <a:latin typeface="Comic Sans MS" panose="030F0702030302020204" pitchFamily="66" charset="0"/>
              <a:cs typeface="Calibri" panose="020F0502020204030204"/>
            </a:endParaRPr>
          </a:p>
        </p:txBody>
      </p:sp>
    </p:spTree>
    <p:extLst>
      <p:ext uri="{BB962C8B-B14F-4D97-AF65-F5344CB8AC3E}">
        <p14:creationId xmlns:p14="http://schemas.microsoft.com/office/powerpoint/2010/main" val="2952923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FF9CA23-4814-EF2F-EE46-62F2EE29D904}"/>
              </a:ext>
            </a:extLst>
          </p:cNvPr>
          <p:cNvSpPr>
            <a:spLocks noGrp="1"/>
          </p:cNvSpPr>
          <p:nvPr>
            <p:ph type="title"/>
          </p:nvPr>
        </p:nvSpPr>
        <p:spPr>
          <a:xfrm>
            <a:off x="5744160" y="425526"/>
            <a:ext cx="7013448" cy="1627632"/>
          </a:xfrm>
        </p:spPr>
        <p:txBody>
          <a:bodyPr/>
          <a:lstStyle/>
          <a:p>
            <a:r>
              <a:rPr lang="en-US" sz="4400" dirty="0">
                <a:latin typeface="Comic Sans MS" panose="030F0702030302020204" pitchFamily="66" charset="0"/>
              </a:rPr>
              <a:t>Snack Time</a:t>
            </a:r>
            <a:endParaRPr lang="en-GB" sz="4400" dirty="0">
              <a:latin typeface="Comic Sans MS" panose="030F0702030302020204" pitchFamily="66" charset="0"/>
            </a:endParaRPr>
          </a:p>
        </p:txBody>
      </p:sp>
      <p:sp>
        <p:nvSpPr>
          <p:cNvPr id="12" name="TextBox 11">
            <a:extLst>
              <a:ext uri="{FF2B5EF4-FFF2-40B4-BE49-F238E27FC236}">
                <a16:creationId xmlns:a16="http://schemas.microsoft.com/office/drawing/2014/main" id="{3C48AF54-94D8-405F-4930-EF2CBD5B07A7}"/>
              </a:ext>
            </a:extLst>
          </p:cNvPr>
          <p:cNvSpPr txBox="1"/>
          <p:nvPr/>
        </p:nvSpPr>
        <p:spPr>
          <a:xfrm>
            <a:off x="4387173" y="1634247"/>
            <a:ext cx="7577847" cy="4678204"/>
          </a:xfrm>
          <a:prstGeom prst="rect">
            <a:avLst/>
          </a:prstGeom>
          <a:noFill/>
        </p:spPr>
        <p:txBody>
          <a:bodyPr wrap="square" rtlCol="0">
            <a:spAutoFit/>
          </a:bodyPr>
          <a:lstStyle/>
          <a:p>
            <a:pPr marL="45720" eaLnBrk="1" fontAlgn="auto" hangingPunct="1">
              <a:spcAft>
                <a:spcPts val="300"/>
              </a:spcAft>
              <a:buClr>
                <a:srgbClr val="F14124">
                  <a:lumMod val="75000"/>
                </a:srgbClr>
              </a:buClr>
              <a:buSzPct val="130000"/>
              <a:defRPr/>
            </a:pPr>
            <a:r>
              <a:rPr lang="en-US" b="1" u="sng" dirty="0">
                <a:solidFill>
                  <a:srgbClr val="202C8F"/>
                </a:solidFill>
                <a:latin typeface="Comic Sans MS" panose="030F0702030302020204" pitchFamily="66" charset="0"/>
              </a:rPr>
              <a:t>Drinks</a:t>
            </a:r>
          </a:p>
          <a:p>
            <a:pPr marL="45720" eaLnBrk="1" fontAlgn="auto" hangingPunct="1">
              <a:spcAft>
                <a:spcPts val="300"/>
              </a:spcAft>
              <a:buClr>
                <a:srgbClr val="F14124">
                  <a:lumMod val="75000"/>
                </a:srgbClr>
              </a:buClr>
              <a:buSzPct val="130000"/>
              <a:defRPr/>
            </a:pPr>
            <a:r>
              <a:rPr lang="en-GB" sz="1800" b="1" dirty="0">
                <a:solidFill>
                  <a:srgbClr val="202C8F"/>
                </a:solidFill>
                <a:latin typeface="Comic Sans MS" panose="030F0702030302020204" pitchFamily="66" charset="0"/>
              </a:rPr>
              <a:t>Water</a:t>
            </a:r>
            <a:r>
              <a:rPr lang="en-GB" b="1" dirty="0">
                <a:solidFill>
                  <a:srgbClr val="202C8F"/>
                </a:solidFill>
                <a:latin typeface="Comic Sans MS" panose="030F0702030302020204" pitchFamily="66" charset="0"/>
              </a:rPr>
              <a:t> - </a:t>
            </a:r>
            <a:r>
              <a:rPr lang="en-GB" sz="1800" dirty="0">
                <a:solidFill>
                  <a:srgbClr val="202C8F"/>
                </a:solidFill>
                <a:latin typeface="Comic Sans MS" panose="030F0702030302020204" pitchFamily="66" charset="0"/>
              </a:rPr>
              <a:t>We actively encourage children to drink water throughout the session to keep them hydrated.  Please bring a </a:t>
            </a:r>
            <a:r>
              <a:rPr lang="en-GB" sz="1800" b="1" u="sng" dirty="0">
                <a:solidFill>
                  <a:srgbClr val="202C8F"/>
                </a:solidFill>
                <a:latin typeface="Comic Sans MS" panose="030F0702030302020204" pitchFamily="66" charset="0"/>
              </a:rPr>
              <a:t>named</a:t>
            </a:r>
            <a:r>
              <a:rPr lang="en-GB" sz="1800" dirty="0">
                <a:solidFill>
                  <a:srgbClr val="202C8F"/>
                </a:solidFill>
                <a:latin typeface="Comic Sans MS" panose="030F0702030302020204" pitchFamily="66" charset="0"/>
              </a:rPr>
              <a:t> water bottle for your child each day.</a:t>
            </a:r>
          </a:p>
          <a:p>
            <a:pPr marL="45720" eaLnBrk="1" fontAlgn="auto" hangingPunct="1">
              <a:spcAft>
                <a:spcPts val="300"/>
              </a:spcAft>
              <a:buClr>
                <a:srgbClr val="F14124">
                  <a:lumMod val="75000"/>
                </a:srgbClr>
              </a:buClr>
              <a:buSzPct val="130000"/>
              <a:defRPr/>
            </a:pPr>
            <a:endParaRPr lang="en-GB" sz="1800" b="1" u="sng" dirty="0">
              <a:solidFill>
                <a:srgbClr val="202C8F"/>
              </a:solidFill>
              <a:latin typeface="Comic Sans MS" panose="030F0702030302020204" pitchFamily="66" charset="0"/>
            </a:endParaRPr>
          </a:p>
          <a:p>
            <a:pPr marL="45720" eaLnBrk="1" fontAlgn="auto" hangingPunct="1">
              <a:spcAft>
                <a:spcPts val="300"/>
              </a:spcAft>
              <a:buClr>
                <a:srgbClr val="F14124">
                  <a:lumMod val="75000"/>
                </a:srgbClr>
              </a:buClr>
              <a:buSzPct val="130000"/>
              <a:defRPr/>
            </a:pPr>
            <a:r>
              <a:rPr lang="en-GB" sz="1800" b="1" dirty="0">
                <a:solidFill>
                  <a:srgbClr val="202C8F"/>
                </a:solidFill>
                <a:latin typeface="Comic Sans MS" panose="030F0702030302020204" pitchFamily="66" charset="0"/>
              </a:rPr>
              <a:t>Milk</a:t>
            </a:r>
            <a:r>
              <a:rPr lang="en-GB" b="1" dirty="0">
                <a:solidFill>
                  <a:srgbClr val="202C8F"/>
                </a:solidFill>
                <a:latin typeface="Comic Sans MS" panose="030F0702030302020204" pitchFamily="66" charset="0"/>
              </a:rPr>
              <a:t> - </a:t>
            </a:r>
            <a:r>
              <a:rPr lang="en-GB" sz="1800" dirty="0">
                <a:solidFill>
                  <a:srgbClr val="202C8F"/>
                </a:solidFill>
                <a:latin typeface="Comic Sans MS" panose="030F0702030302020204" pitchFamily="66" charset="0"/>
              </a:rPr>
              <a:t>Please refer to the leaflet Cool Milk for more information about ordering milk for your child. If your child drinks a milk substitute </a:t>
            </a:r>
            <a:r>
              <a:rPr lang="en-GB" sz="1800" dirty="0" err="1">
                <a:solidFill>
                  <a:srgbClr val="202C8F"/>
                </a:solidFill>
                <a:latin typeface="Comic Sans MS" panose="030F0702030302020204" pitchFamily="66" charset="0"/>
              </a:rPr>
              <a:t>eg</a:t>
            </a:r>
            <a:r>
              <a:rPr lang="en-GB" sz="1800" dirty="0">
                <a:solidFill>
                  <a:srgbClr val="202C8F"/>
                </a:solidFill>
                <a:latin typeface="Comic Sans MS" panose="030F0702030302020204" pitchFamily="66" charset="0"/>
              </a:rPr>
              <a:t> oat milk then you can bring this with them at the beginning of the week and we can store it in the fridge for them</a:t>
            </a:r>
          </a:p>
          <a:p>
            <a:endParaRPr lang="en-US" dirty="0">
              <a:solidFill>
                <a:srgbClr val="202C8F"/>
              </a:solidFill>
              <a:latin typeface="Comic Sans MS" panose="030F0702030302020204" pitchFamily="66" charset="0"/>
            </a:endParaRPr>
          </a:p>
          <a:p>
            <a:r>
              <a:rPr lang="en-US" b="1" u="sng" dirty="0">
                <a:solidFill>
                  <a:srgbClr val="202C8F"/>
                </a:solidFill>
                <a:latin typeface="Comic Sans MS" panose="030F0702030302020204" pitchFamily="66" charset="0"/>
              </a:rPr>
              <a:t>Fruit</a:t>
            </a:r>
          </a:p>
          <a:p>
            <a:r>
              <a:rPr lang="en-GB" altLang="en-US" sz="1800" dirty="0">
                <a:solidFill>
                  <a:srgbClr val="202C8F"/>
                </a:solidFill>
                <a:latin typeface="Comic Sans MS" panose="030F0702030302020204" pitchFamily="66" charset="0"/>
              </a:rPr>
              <a:t>As part of the government scheme to encourage healthy eating</a:t>
            </a:r>
            <a:r>
              <a:rPr lang="en-GB" altLang="en-US" sz="1800" b="1" dirty="0">
                <a:solidFill>
                  <a:srgbClr val="202C8F"/>
                </a:solidFill>
                <a:latin typeface="Comic Sans MS" panose="030F0702030302020204" pitchFamily="66" charset="0"/>
              </a:rPr>
              <a:t>, fresh fruit </a:t>
            </a:r>
            <a:r>
              <a:rPr lang="en-GB" altLang="en-US" sz="1800" dirty="0">
                <a:solidFill>
                  <a:srgbClr val="202C8F"/>
                </a:solidFill>
                <a:latin typeface="Comic Sans MS" panose="030F0702030302020204" pitchFamily="66" charset="0"/>
              </a:rPr>
              <a:t>is available for your child to eat everyday during snack </a:t>
            </a:r>
            <a:br>
              <a:rPr lang="en-GB" altLang="en-US" sz="1800" dirty="0">
                <a:solidFill>
                  <a:srgbClr val="202C8F"/>
                </a:solidFill>
                <a:latin typeface="Comic Sans MS" panose="030F0702030302020204" pitchFamily="66" charset="0"/>
              </a:rPr>
            </a:br>
            <a:r>
              <a:rPr lang="en-GB" altLang="en-US" sz="1800" dirty="0">
                <a:solidFill>
                  <a:srgbClr val="202C8F"/>
                </a:solidFill>
                <a:latin typeface="Comic Sans MS" panose="030F0702030302020204" pitchFamily="66" charset="0"/>
              </a:rPr>
              <a:t>time. If your child attends all day you can send them with a healthy afternoon snack </a:t>
            </a:r>
            <a:r>
              <a:rPr lang="en-GB" altLang="en-US" sz="1800" dirty="0" err="1">
                <a:solidFill>
                  <a:srgbClr val="202C8F"/>
                </a:solidFill>
                <a:latin typeface="Comic Sans MS" panose="030F0702030302020204" pitchFamily="66" charset="0"/>
              </a:rPr>
              <a:t>eg.</a:t>
            </a:r>
            <a:r>
              <a:rPr lang="en-GB" altLang="en-US" sz="1800" dirty="0">
                <a:solidFill>
                  <a:srgbClr val="202C8F"/>
                </a:solidFill>
                <a:latin typeface="Comic Sans MS" panose="030F0702030302020204" pitchFamily="66" charset="0"/>
              </a:rPr>
              <a:t> fruit, cheese, vegetable or yoghurt.</a:t>
            </a:r>
            <a:endParaRPr lang="en-US" b="1" u="sng" dirty="0">
              <a:solidFill>
                <a:srgbClr val="202C8F"/>
              </a:solidFill>
              <a:latin typeface="Comic Sans MS" panose="030F0702030302020204" pitchFamily="66" charset="0"/>
            </a:endParaRPr>
          </a:p>
          <a:p>
            <a:pPr marL="285750" indent="-285750">
              <a:buFont typeface="Arial" panose="020B0604020202020204" pitchFamily="34" charset="0"/>
              <a:buChar char="•"/>
            </a:pPr>
            <a:endParaRPr lang="en-GB" dirty="0"/>
          </a:p>
        </p:txBody>
      </p:sp>
      <p:pic>
        <p:nvPicPr>
          <p:cNvPr id="13" name="Picture 2">
            <a:extLst>
              <a:ext uri="{FF2B5EF4-FFF2-40B4-BE49-F238E27FC236}">
                <a16:creationId xmlns:a16="http://schemas.microsoft.com/office/drawing/2014/main" id="{FF81F491-24CE-0041-9162-B22B2A1E0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697082" y="5330757"/>
            <a:ext cx="1395480" cy="139548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681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0C5F655C-6727-2E65-E9F2-CDDB242147D8}"/>
              </a:ext>
            </a:extLst>
          </p:cNvPr>
          <p:cNvSpPr>
            <a:spLocks noGrp="1" noChangeArrowheads="1"/>
          </p:cNvSpPr>
          <p:nvPr>
            <p:ph type="title"/>
          </p:nvPr>
        </p:nvSpPr>
        <p:spPr>
          <a:xfrm>
            <a:off x="4837370" y="428601"/>
            <a:ext cx="6766560" cy="768096"/>
          </a:xfrm>
        </p:spPr>
        <p:txBody>
          <a:bodyPr/>
          <a:lstStyle/>
          <a:p>
            <a:pPr eaLnBrk="1" hangingPunct="1"/>
            <a:r>
              <a:rPr lang="en-GB" altLang="en-US" sz="2400" dirty="0">
                <a:solidFill>
                  <a:srgbClr val="3399FF"/>
                </a:solidFill>
                <a:latin typeface="Comic Sans MS" panose="030F0702030302020204" pitchFamily="66" charset="0"/>
              </a:rPr>
              <a:t>What will a typical day in Nursery look like?</a:t>
            </a:r>
          </a:p>
        </p:txBody>
      </p:sp>
      <p:sp>
        <p:nvSpPr>
          <p:cNvPr id="3" name="Content Placeholder 2">
            <a:extLst>
              <a:ext uri="{FF2B5EF4-FFF2-40B4-BE49-F238E27FC236}">
                <a16:creationId xmlns:a16="http://schemas.microsoft.com/office/drawing/2014/main" id="{AA614E23-5390-1523-D0B9-3D4E1844ED72}"/>
              </a:ext>
            </a:extLst>
          </p:cNvPr>
          <p:cNvSpPr>
            <a:spLocks noGrp="1"/>
          </p:cNvSpPr>
          <p:nvPr>
            <p:ph idx="1"/>
          </p:nvPr>
        </p:nvSpPr>
        <p:spPr>
          <a:xfrm>
            <a:off x="4224528" y="1566153"/>
            <a:ext cx="6766560" cy="4357127"/>
          </a:xfrm>
        </p:spPr>
        <p:txBody>
          <a:bodyPr rtlCol="0">
            <a:normAutofit fontScale="77500" lnSpcReduction="20000"/>
          </a:bodyPr>
          <a:lstStyle/>
          <a:p>
            <a:pPr>
              <a:defRPr/>
            </a:pPr>
            <a:r>
              <a:rPr lang="en-GB" sz="2900" dirty="0">
                <a:solidFill>
                  <a:srgbClr val="202C8F"/>
                </a:solidFill>
                <a:latin typeface="Comic Sans MS" panose="030F0702030302020204" pitchFamily="66" charset="0"/>
              </a:rPr>
              <a:t>Here are some of the activities your child will be involved in each day…</a:t>
            </a:r>
          </a:p>
          <a:p>
            <a:pPr>
              <a:defRPr/>
            </a:pPr>
            <a:endParaRPr lang="en-GB" sz="2900" dirty="0">
              <a:solidFill>
                <a:srgbClr val="202C8F"/>
              </a:solidFill>
              <a:latin typeface="Comic Sans MS" panose="030F0702030302020204" pitchFamily="66" charset="0"/>
            </a:endParaRPr>
          </a:p>
          <a:p>
            <a:pPr>
              <a:buFont typeface="Arial" charset="0"/>
              <a:buChar char="•"/>
              <a:defRPr/>
            </a:pPr>
            <a:r>
              <a:rPr lang="en-GB" sz="2900" dirty="0">
                <a:solidFill>
                  <a:srgbClr val="202C8F"/>
                </a:solidFill>
                <a:latin typeface="Comic Sans MS" panose="030F0702030302020204" pitchFamily="66" charset="0"/>
              </a:rPr>
              <a:t>Welcome to Nursery , songs, dances and </a:t>
            </a:r>
            <a:r>
              <a:rPr lang="en-GB" sz="2900" dirty="0" err="1">
                <a:solidFill>
                  <a:srgbClr val="202C8F"/>
                </a:solidFill>
                <a:latin typeface="Comic Sans MS" panose="030F0702030302020204" pitchFamily="66" charset="0"/>
              </a:rPr>
              <a:t>Calender</a:t>
            </a:r>
            <a:endParaRPr lang="en-GB" sz="2900" dirty="0">
              <a:solidFill>
                <a:srgbClr val="202C8F"/>
              </a:solidFill>
              <a:latin typeface="Comic Sans MS" panose="030F0702030302020204" pitchFamily="66" charset="0"/>
            </a:endParaRPr>
          </a:p>
          <a:p>
            <a:pPr>
              <a:buFont typeface="Arial" charset="0"/>
              <a:buChar char="•"/>
              <a:defRPr/>
            </a:pPr>
            <a:r>
              <a:rPr lang="en-GB" sz="2900" dirty="0">
                <a:solidFill>
                  <a:srgbClr val="202C8F"/>
                </a:solidFill>
                <a:latin typeface="Comic Sans MS" panose="030F0702030302020204" pitchFamily="66" charset="0"/>
              </a:rPr>
              <a:t>Carpet Time - Phonics, Talk for Writing, Number time, Topic time, Story time, Squiggle Wiggle.</a:t>
            </a:r>
          </a:p>
          <a:p>
            <a:pPr>
              <a:buFont typeface="Arial" charset="0"/>
              <a:buChar char="•"/>
              <a:defRPr/>
            </a:pPr>
            <a:r>
              <a:rPr lang="en-GB" sz="2900" dirty="0">
                <a:solidFill>
                  <a:srgbClr val="202C8F"/>
                </a:solidFill>
                <a:latin typeface="Comic Sans MS" panose="030F0702030302020204" pitchFamily="66" charset="0"/>
              </a:rPr>
              <a:t>Free choice play and guided activities during play</a:t>
            </a:r>
          </a:p>
          <a:p>
            <a:pPr>
              <a:buFont typeface="Arial" charset="0"/>
              <a:buChar char="•"/>
              <a:defRPr/>
            </a:pPr>
            <a:r>
              <a:rPr lang="en-GB" sz="2900" dirty="0">
                <a:solidFill>
                  <a:srgbClr val="202C8F"/>
                </a:solidFill>
                <a:latin typeface="Comic Sans MS" panose="030F0702030302020204" pitchFamily="66" charset="0"/>
              </a:rPr>
              <a:t>Snack time</a:t>
            </a:r>
          </a:p>
          <a:p>
            <a:pPr>
              <a:buFont typeface="Arial" charset="0"/>
              <a:buChar char="•"/>
              <a:defRPr/>
            </a:pPr>
            <a:r>
              <a:rPr lang="en-GB" sz="2900" dirty="0">
                <a:solidFill>
                  <a:srgbClr val="202C8F"/>
                </a:solidFill>
                <a:latin typeface="Comic Sans MS" panose="030F0702030302020204" pitchFamily="66" charset="0"/>
              </a:rPr>
              <a:t>Small group guided activities or 1 to 1.</a:t>
            </a:r>
          </a:p>
          <a:p>
            <a:pPr>
              <a:buFont typeface="Arial" charset="0"/>
              <a:buChar char="•"/>
              <a:defRPr/>
            </a:pPr>
            <a:endParaRPr lang="en-GB" sz="2900" dirty="0">
              <a:solidFill>
                <a:srgbClr val="202C8F"/>
              </a:solidFill>
              <a:latin typeface="Comic Sans MS" panose="030F0702030302020204" pitchFamily="66" charset="0"/>
            </a:endParaRPr>
          </a:p>
          <a:p>
            <a:pPr algn="ctr">
              <a:defRPr/>
            </a:pPr>
            <a:r>
              <a:rPr lang="en-GB" sz="2900" b="1" dirty="0">
                <a:solidFill>
                  <a:srgbClr val="202C8F"/>
                </a:solidFill>
                <a:latin typeface="Comic Sans MS" panose="030F0702030302020204" pitchFamily="66" charset="0"/>
              </a:rPr>
              <a:t>It’s a non-stop,  fun packed session! </a:t>
            </a:r>
            <a:r>
              <a:rPr lang="en-GB" sz="2900" b="1" dirty="0">
                <a:solidFill>
                  <a:srgbClr val="202C8F"/>
                </a:solidFill>
                <a:latin typeface="Comic Sans MS" panose="030F0702030302020204" pitchFamily="66" charset="0"/>
                <a:sym typeface="Wingdings" panose="05000000000000000000" pitchFamily="2" charset="2"/>
              </a:rPr>
              <a:t></a:t>
            </a:r>
            <a:endParaRPr lang="en-GB" sz="2900" b="1" dirty="0">
              <a:solidFill>
                <a:srgbClr val="202C8F"/>
              </a:solidFill>
              <a:latin typeface="Comic Sans MS" panose="030F0702030302020204" pitchFamily="66" charset="0"/>
            </a:endParaRPr>
          </a:p>
          <a:p>
            <a:pPr>
              <a:buFont typeface="Arial" charset="0"/>
              <a:buChar char="•"/>
              <a:defRPr/>
            </a:pPr>
            <a:endParaRPr lang="en-GB" sz="2000" dirty="0"/>
          </a:p>
          <a:p>
            <a:pPr>
              <a:buFont typeface="Arial" charset="0"/>
              <a:buChar char="•"/>
              <a:defRPr/>
            </a:pPr>
            <a:endParaRPr lang="en-GB"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EDF1-AD5E-4B96-8635-FE492F0852C0}"/>
              </a:ext>
            </a:extLst>
          </p:cNvPr>
          <p:cNvSpPr>
            <a:spLocks noGrp="1"/>
          </p:cNvSpPr>
          <p:nvPr>
            <p:ph type="title"/>
          </p:nvPr>
        </p:nvSpPr>
        <p:spPr>
          <a:xfrm>
            <a:off x="4466330" y="327097"/>
            <a:ext cx="6496742" cy="1066802"/>
          </a:xfrm>
        </p:spPr>
        <p:txBody>
          <a:bodyPr>
            <a:normAutofit fontScale="90000"/>
          </a:bodyPr>
          <a:lstStyle/>
          <a:p>
            <a:pPr algn="ctr"/>
            <a:r>
              <a:rPr lang="en-GB" sz="3500" u="sng" dirty="0">
                <a:latin typeface="Comic Sans MS"/>
              </a:rPr>
              <a:t>Choosing their own learning:</a:t>
            </a:r>
            <a:endParaRPr lang="en-US" dirty="0"/>
          </a:p>
        </p:txBody>
      </p:sp>
      <p:sp>
        <p:nvSpPr>
          <p:cNvPr id="3" name="Content Placeholder 2">
            <a:extLst>
              <a:ext uri="{FF2B5EF4-FFF2-40B4-BE49-F238E27FC236}">
                <a16:creationId xmlns:a16="http://schemas.microsoft.com/office/drawing/2014/main" id="{0EFA0AD2-8FB8-4A86-84CE-C71AB16F0BA8}"/>
              </a:ext>
            </a:extLst>
          </p:cNvPr>
          <p:cNvSpPr>
            <a:spLocks noGrp="1"/>
          </p:cNvSpPr>
          <p:nvPr>
            <p:ph idx="1"/>
          </p:nvPr>
        </p:nvSpPr>
        <p:spPr>
          <a:xfrm>
            <a:off x="3822765" y="1393899"/>
            <a:ext cx="8151984" cy="4809132"/>
          </a:xfrm>
        </p:spPr>
        <p:txBody>
          <a:bodyPr anchor="t">
            <a:normAutofit fontScale="32500" lnSpcReduction="20000"/>
          </a:bodyPr>
          <a:lstStyle/>
          <a:p>
            <a:br>
              <a:rPr lang="en-US" sz="2100" dirty="0">
                <a:ea typeface="+mn-lt"/>
                <a:cs typeface="+mn-lt"/>
              </a:rPr>
            </a:br>
            <a:br>
              <a:rPr lang="en-GB" sz="5500" b="1" u="sng" dirty="0">
                <a:latin typeface="Comic Sans MS"/>
              </a:rPr>
            </a:br>
            <a:br>
              <a:rPr lang="en-GB" sz="5500" b="1" u="sng" dirty="0">
                <a:latin typeface="Comic Sans MS"/>
              </a:rPr>
            </a:br>
            <a:r>
              <a:rPr lang="en-GB" sz="6200" u="sng" dirty="0">
                <a:latin typeface="Comic Sans MS"/>
              </a:rPr>
              <a:t>During self-chosen learning times, children will have the </a:t>
            </a:r>
            <a:r>
              <a:rPr lang="en-GB" sz="6200" dirty="0">
                <a:latin typeface="Comic Sans MS"/>
              </a:rPr>
              <a:t>opportunity to choose activities such as the ones listed below…</a:t>
            </a:r>
          </a:p>
          <a:p>
            <a:br>
              <a:rPr lang="en-GB" sz="6200" b="1" dirty="0">
                <a:latin typeface="Comic Sans MS"/>
              </a:rPr>
            </a:br>
            <a:r>
              <a:rPr lang="en-GB" sz="6200" dirty="0">
                <a:latin typeface="Comic Sans MS"/>
              </a:rPr>
              <a:t>Sand and water play</a:t>
            </a:r>
            <a:br>
              <a:rPr lang="en-GB" sz="6200" dirty="0">
                <a:latin typeface="Comic Sans MS"/>
              </a:rPr>
            </a:br>
            <a:r>
              <a:rPr lang="en-GB" sz="6200" dirty="0">
                <a:latin typeface="Comic Sans MS"/>
              </a:rPr>
              <a:t>Writing table</a:t>
            </a:r>
            <a:br>
              <a:rPr lang="en-GB" sz="6200" dirty="0">
                <a:latin typeface="Comic Sans MS"/>
              </a:rPr>
            </a:br>
            <a:r>
              <a:rPr lang="en-GB" sz="6200" dirty="0">
                <a:latin typeface="Comic Sans MS"/>
              </a:rPr>
              <a:t>Maths area</a:t>
            </a:r>
            <a:br>
              <a:rPr lang="en-GB" sz="6200" dirty="0">
                <a:latin typeface="Comic Sans MS"/>
              </a:rPr>
            </a:br>
            <a:r>
              <a:rPr lang="en-GB" sz="6200" dirty="0">
                <a:latin typeface="Comic Sans MS"/>
              </a:rPr>
              <a:t>Play dough/finger gym activities</a:t>
            </a:r>
            <a:br>
              <a:rPr lang="en-GB" sz="6200" dirty="0">
                <a:latin typeface="Comic Sans MS"/>
              </a:rPr>
            </a:br>
            <a:r>
              <a:rPr lang="en-GB" sz="6200" dirty="0">
                <a:latin typeface="Comic Sans MS"/>
              </a:rPr>
              <a:t>Reading Area</a:t>
            </a:r>
            <a:br>
              <a:rPr lang="en-GB" sz="6200" dirty="0">
                <a:latin typeface="Comic Sans MS"/>
              </a:rPr>
            </a:br>
            <a:r>
              <a:rPr lang="en-GB" sz="6200" dirty="0">
                <a:latin typeface="Comic Sans MS"/>
              </a:rPr>
              <a:t>Construction</a:t>
            </a:r>
            <a:br>
              <a:rPr lang="en-GB" sz="6200" dirty="0">
                <a:latin typeface="Comic Sans MS"/>
              </a:rPr>
            </a:br>
            <a:r>
              <a:rPr lang="en-GB" sz="6200" dirty="0">
                <a:latin typeface="Comic Sans MS"/>
              </a:rPr>
              <a:t>Computer</a:t>
            </a:r>
            <a:br>
              <a:rPr lang="en-GB" sz="6200" dirty="0">
                <a:latin typeface="Comic Sans MS"/>
              </a:rPr>
            </a:br>
            <a:r>
              <a:rPr lang="en-GB" sz="6200" dirty="0">
                <a:latin typeface="Comic Sans MS"/>
              </a:rPr>
              <a:t>Role play</a:t>
            </a:r>
            <a:br>
              <a:rPr lang="en-GB" sz="6200" dirty="0">
                <a:latin typeface="Comic Sans MS"/>
              </a:rPr>
            </a:br>
            <a:r>
              <a:rPr lang="en-GB" sz="6200" dirty="0">
                <a:latin typeface="Comic Sans MS"/>
              </a:rPr>
              <a:t>Art and craft; model making</a:t>
            </a:r>
            <a:br>
              <a:rPr lang="en-GB" sz="6200" dirty="0">
                <a:latin typeface="Comic Sans MS"/>
              </a:rPr>
            </a:br>
            <a:r>
              <a:rPr lang="en-GB" sz="6200" dirty="0">
                <a:latin typeface="Comic Sans MS"/>
              </a:rPr>
              <a:t>Outdoor play</a:t>
            </a:r>
            <a:br>
              <a:rPr lang="en-GB" sz="6200" dirty="0">
                <a:latin typeface="Comic Sans MS"/>
              </a:rPr>
            </a:br>
            <a:r>
              <a:rPr lang="en-GB" sz="6200" dirty="0">
                <a:latin typeface="Comic Sans MS"/>
              </a:rPr>
              <a:t>Small world</a:t>
            </a:r>
            <a:br>
              <a:rPr lang="en-GB" sz="6200" dirty="0">
                <a:latin typeface="Comic Sans MS"/>
              </a:rPr>
            </a:br>
            <a:endParaRPr lang="en-US" sz="6200" dirty="0">
              <a:ea typeface="+mn-lt"/>
              <a:cs typeface="+mn-lt"/>
            </a:endParaRPr>
          </a:p>
        </p:txBody>
      </p:sp>
      <p:pic>
        <p:nvPicPr>
          <p:cNvPr id="19" name="Picture 7" descr="C:\Users\hallamk\AppData\Local\Microsoft\Windows\Temporary Internet Files\Content.IE5\LTOM2WP6\MC900232107[1].wmf">
            <a:extLst>
              <a:ext uri="{FF2B5EF4-FFF2-40B4-BE49-F238E27FC236}">
                <a16:creationId xmlns:a16="http://schemas.microsoft.com/office/drawing/2014/main" id="{23F06FB1-3F59-45AD-B99F-BD3E9323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824" y="5287266"/>
            <a:ext cx="1240966" cy="140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C:\Users\hallamk\AppData\Local\Microsoft\Windows\Temporary Internet Files\Content.IE5\X1QTSB18\MM900283640[1].gif">
            <a:extLst>
              <a:ext uri="{FF2B5EF4-FFF2-40B4-BE49-F238E27FC236}">
                <a16:creationId xmlns:a16="http://schemas.microsoft.com/office/drawing/2014/main" id="{5764F832-5C0A-4B31-9390-B6BBD03C3B3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83227" y="5223858"/>
            <a:ext cx="1520696" cy="146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960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398F8E1-0653-6DA3-2A64-3C71C8777619}"/>
              </a:ext>
            </a:extLst>
          </p:cNvPr>
          <p:cNvSpPr>
            <a:spLocks noGrp="1" noChangeArrowheads="1"/>
          </p:cNvSpPr>
          <p:nvPr>
            <p:ph type="title"/>
          </p:nvPr>
        </p:nvSpPr>
        <p:spPr>
          <a:xfrm>
            <a:off x="4564997" y="468566"/>
            <a:ext cx="6766560" cy="768096"/>
          </a:xfrm>
        </p:spPr>
        <p:txBody>
          <a:bodyPr/>
          <a:lstStyle/>
          <a:p>
            <a:pPr algn="ctr" eaLnBrk="1" hangingPunct="1"/>
            <a:r>
              <a:rPr lang="en-GB" altLang="en-US" b="1" dirty="0">
                <a:latin typeface="Comic Sans MS" panose="030F0702030302020204" pitchFamily="66" charset="0"/>
              </a:rPr>
              <a:t>Talk For Writing</a:t>
            </a:r>
          </a:p>
        </p:txBody>
      </p:sp>
      <p:sp>
        <p:nvSpPr>
          <p:cNvPr id="38915" name="Content Placeholder 2">
            <a:extLst>
              <a:ext uri="{FF2B5EF4-FFF2-40B4-BE49-F238E27FC236}">
                <a16:creationId xmlns:a16="http://schemas.microsoft.com/office/drawing/2014/main" id="{41E17C85-464E-2236-4A67-4F2CBDFE8C01}"/>
              </a:ext>
            </a:extLst>
          </p:cNvPr>
          <p:cNvSpPr>
            <a:spLocks noGrp="1" noChangeArrowheads="1"/>
          </p:cNvSpPr>
          <p:nvPr>
            <p:ph idx="1"/>
          </p:nvPr>
        </p:nvSpPr>
        <p:spPr>
          <a:xfrm>
            <a:off x="3665513" y="1101133"/>
            <a:ext cx="8581612" cy="4337287"/>
          </a:xfrm>
        </p:spPr>
        <p:txBody>
          <a:bodyPr/>
          <a:lstStyle/>
          <a:p>
            <a:pPr eaLnBrk="1" hangingPunct="1"/>
            <a:endParaRPr lang="en-GB" altLang="en-US" sz="2800" dirty="0"/>
          </a:p>
          <a:p>
            <a:pPr eaLnBrk="1" hangingPunct="1"/>
            <a:r>
              <a:rPr lang="en-GB" altLang="en-US" sz="2000" dirty="0">
                <a:latin typeface="Comic Sans MS" panose="030F0702030302020204" pitchFamily="66" charset="0"/>
              </a:rPr>
              <a:t>As a whole school we follow the Talk 4 Writing scheme.</a:t>
            </a:r>
          </a:p>
          <a:p>
            <a:pPr eaLnBrk="1" hangingPunct="1"/>
            <a:r>
              <a:rPr lang="en-GB" altLang="en-US" sz="2000" dirty="0">
                <a:latin typeface="Comic Sans MS" panose="030F0702030302020204" pitchFamily="66" charset="0"/>
              </a:rPr>
              <a:t>During each half term we learn a book off by heart using a story map and actions.</a:t>
            </a:r>
          </a:p>
          <a:p>
            <a:pPr eaLnBrk="1" hangingPunct="1"/>
            <a:r>
              <a:rPr lang="en-GB" altLang="en-US" sz="2000" dirty="0">
                <a:latin typeface="Comic Sans MS" panose="030F0702030302020204" pitchFamily="66" charset="0"/>
              </a:rPr>
              <a:t>When we have completed the story map this gets sent home to help children learn the story.</a:t>
            </a:r>
          </a:p>
          <a:p>
            <a:pPr eaLnBrk="1" hangingPunct="1"/>
            <a:r>
              <a:rPr lang="en-GB" altLang="en-US" sz="2000" dirty="0">
                <a:latin typeface="Comic Sans MS" panose="030F0702030302020204" pitchFamily="66" charset="0"/>
              </a:rPr>
              <a:t>Talk 4 Writing helps to build confident story tellers and communicators.</a:t>
            </a:r>
          </a:p>
          <a:p>
            <a:pPr eaLnBrk="1" hangingPunct="1"/>
            <a:endParaRPr lang="en-GB" altLang="en-US" sz="2800" dirty="0"/>
          </a:p>
        </p:txBody>
      </p:sp>
      <p:pic>
        <p:nvPicPr>
          <p:cNvPr id="38916" name="Picture 4" descr="Calendar&#10;&#10;Description automatically generated with medium confidence">
            <a:extLst>
              <a:ext uri="{FF2B5EF4-FFF2-40B4-BE49-F238E27FC236}">
                <a16:creationId xmlns:a16="http://schemas.microsoft.com/office/drawing/2014/main" id="{0340E38D-0B01-D0D8-7808-6CD12D0EC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045" t="5901" r="16261" b="15106"/>
          <a:stretch>
            <a:fillRect/>
          </a:stretch>
        </p:blipFill>
        <p:spPr bwMode="auto">
          <a:xfrm>
            <a:off x="10018985" y="4163658"/>
            <a:ext cx="1728787"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descr="Calendar&#10;&#10;Description automatically generated with medium confidence">
            <a:extLst>
              <a:ext uri="{FF2B5EF4-FFF2-40B4-BE49-F238E27FC236}">
                <a16:creationId xmlns:a16="http://schemas.microsoft.com/office/drawing/2014/main" id="{306221EA-BDC7-97D8-7C1C-316B00289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282775" y="4405819"/>
            <a:ext cx="1995488"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13">
            <a:extLst>
              <a:ext uri="{FF2B5EF4-FFF2-40B4-BE49-F238E27FC236}">
                <a16:creationId xmlns:a16="http://schemas.microsoft.com/office/drawing/2014/main" id="{65DBC973-059E-AE41-6592-88A63FE87C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81599" y="4820596"/>
            <a:ext cx="1441450" cy="14414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5" descr="C:\Documents and Settings\Kate\Local Settings\Temporary Internet Files\Content.IE5\RWA0KEGY\MC900232054[1].wmf">
            <a:extLst>
              <a:ext uri="{FF2B5EF4-FFF2-40B4-BE49-F238E27FC236}">
                <a16:creationId xmlns:a16="http://schemas.microsoft.com/office/drawing/2014/main" id="{699A6831-9330-456B-817E-B41ED19D83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3937" y="4529847"/>
            <a:ext cx="1785937"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FAFF95E4-49AB-2AAE-4EE8-6757928F7922}"/>
              </a:ext>
            </a:extLst>
          </p:cNvPr>
          <p:cNvSpPr>
            <a:spLocks noGrp="1"/>
          </p:cNvSpPr>
          <p:nvPr>
            <p:ph type="title"/>
          </p:nvPr>
        </p:nvSpPr>
        <p:spPr>
          <a:xfrm>
            <a:off x="5673950" y="778797"/>
            <a:ext cx="6766560" cy="768096"/>
          </a:xfrm>
        </p:spPr>
        <p:txBody>
          <a:bodyPr/>
          <a:lstStyle/>
          <a:p>
            <a:r>
              <a:rPr lang="en-US" dirty="0">
                <a:latin typeface="Comic Sans MS" panose="030F0702030302020204" pitchFamily="66" charset="0"/>
              </a:rPr>
              <a:t>Book bags</a:t>
            </a:r>
            <a:endParaRPr lang="en-GB" dirty="0">
              <a:latin typeface="Comic Sans MS" panose="030F0702030302020204" pitchFamily="66" charset="0"/>
            </a:endParaRPr>
          </a:p>
        </p:txBody>
      </p:sp>
      <p:sp>
        <p:nvSpPr>
          <p:cNvPr id="5" name="TextBox 4">
            <a:extLst>
              <a:ext uri="{FF2B5EF4-FFF2-40B4-BE49-F238E27FC236}">
                <a16:creationId xmlns:a16="http://schemas.microsoft.com/office/drawing/2014/main" id="{F4D93257-A836-82CE-A304-E33693E8CFE8}"/>
              </a:ext>
            </a:extLst>
          </p:cNvPr>
          <p:cNvSpPr txBox="1"/>
          <p:nvPr/>
        </p:nvSpPr>
        <p:spPr>
          <a:xfrm>
            <a:off x="3910519" y="1078605"/>
            <a:ext cx="7984269" cy="3693319"/>
          </a:xfrm>
          <a:prstGeom prst="rect">
            <a:avLst/>
          </a:prstGeom>
          <a:noFill/>
        </p:spPr>
        <p:txBody>
          <a:bodyPr wrap="square">
            <a:spAutoFit/>
          </a:bodyPr>
          <a:lstStyle/>
          <a:p>
            <a:br>
              <a:rPr lang="en-GB" altLang="en-US" sz="4000" b="1" dirty="0">
                <a:solidFill>
                  <a:srgbClr val="202C8F"/>
                </a:solidFill>
                <a:latin typeface="Comic Sans MS" panose="030F0702030302020204" pitchFamily="66" charset="0"/>
              </a:rPr>
            </a:br>
            <a:r>
              <a:rPr lang="en-GB" altLang="en-US" sz="1800" dirty="0">
                <a:solidFill>
                  <a:srgbClr val="202C8F"/>
                </a:solidFill>
                <a:latin typeface="Comic Sans MS" panose="030F0702030302020204" pitchFamily="66" charset="0"/>
              </a:rPr>
              <a:t>Your child is encouraged to choose a library book each day to bring home and share with you. Please ensure your child’s bag is clearly labelled with their name and check your child’s book bag regularly for the following items… </a:t>
            </a:r>
            <a:br>
              <a:rPr lang="en-GB" altLang="en-US" sz="1800" dirty="0">
                <a:solidFill>
                  <a:srgbClr val="202C8F"/>
                </a:solidFill>
                <a:latin typeface="Comic Sans MS" panose="030F0702030302020204" pitchFamily="66" charset="0"/>
              </a:rPr>
            </a:br>
            <a:br>
              <a:rPr lang="en-GB" altLang="en-US" sz="1400" dirty="0">
                <a:solidFill>
                  <a:srgbClr val="202C8F"/>
                </a:solidFill>
                <a:latin typeface="Comic Sans MS" panose="030F0702030302020204" pitchFamily="66" charset="0"/>
              </a:rPr>
            </a:br>
            <a:br>
              <a:rPr lang="en-GB" altLang="en-US" dirty="0">
                <a:solidFill>
                  <a:srgbClr val="202C8F"/>
                </a:solidFill>
                <a:latin typeface="Comic Sans MS" panose="030F0702030302020204" pitchFamily="66" charset="0"/>
              </a:rPr>
            </a:br>
            <a:r>
              <a:rPr lang="en-GB" altLang="en-US" dirty="0">
                <a:solidFill>
                  <a:srgbClr val="202C8F"/>
                </a:solidFill>
                <a:latin typeface="Comic Sans MS" panose="030F0702030302020204" pitchFamily="66" charset="0"/>
              </a:rPr>
              <a:t>Paintings/pictures</a:t>
            </a:r>
            <a:br>
              <a:rPr lang="en-GB" altLang="en-US" dirty="0">
                <a:solidFill>
                  <a:srgbClr val="202C8F"/>
                </a:solidFill>
                <a:latin typeface="Comic Sans MS" panose="030F0702030302020204" pitchFamily="66" charset="0"/>
              </a:rPr>
            </a:br>
            <a:r>
              <a:rPr lang="en-GB" altLang="en-US" dirty="0">
                <a:solidFill>
                  <a:srgbClr val="202C8F"/>
                </a:solidFill>
                <a:latin typeface="Comic Sans MS" panose="030F0702030302020204" pitchFamily="66" charset="0"/>
              </a:rPr>
              <a:t>Letters/important information</a:t>
            </a:r>
            <a:br>
              <a:rPr lang="en-GB" altLang="en-US" dirty="0">
                <a:solidFill>
                  <a:srgbClr val="202C8F"/>
                </a:solidFill>
                <a:latin typeface="Comic Sans MS" panose="030F0702030302020204" pitchFamily="66" charset="0"/>
              </a:rPr>
            </a:br>
            <a:r>
              <a:rPr lang="en-GB" altLang="en-US" dirty="0">
                <a:solidFill>
                  <a:srgbClr val="202C8F"/>
                </a:solidFill>
                <a:latin typeface="Comic Sans MS" panose="030F0702030302020204" pitchFamily="66" charset="0"/>
              </a:rPr>
              <a:t>Party invitations.</a:t>
            </a:r>
          </a:p>
          <a:p>
            <a:endParaRPr lang="en-GB" dirty="0">
              <a:solidFill>
                <a:srgbClr val="202C8F"/>
              </a:solidFill>
              <a:latin typeface="Comic Sans MS" panose="030F0702030302020204" pitchFamily="66" charset="0"/>
            </a:endParaRPr>
          </a:p>
          <a:p>
            <a:r>
              <a:rPr lang="en-GB" dirty="0">
                <a:solidFill>
                  <a:srgbClr val="202C8F"/>
                </a:solidFill>
                <a:latin typeface="Comic Sans MS" panose="030F0702030302020204" pitchFamily="66" charset="0"/>
              </a:rPr>
              <a:t>Please don’t send in toys as these can get lost.</a:t>
            </a:r>
            <a:endParaRPr lang="en-GB" dirty="0">
              <a:solidFill>
                <a:srgbClr val="202C8F"/>
              </a:solidFill>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7D8DD9FB-B5C6-CA39-5DB0-0A02C1FAC858}"/>
              </a:ext>
            </a:extLst>
          </p:cNvPr>
          <p:cNvSpPr>
            <a:spLocks noGrp="1" noChangeArrowheads="1"/>
          </p:cNvSpPr>
          <p:nvPr>
            <p:ph type="title"/>
          </p:nvPr>
        </p:nvSpPr>
        <p:spPr>
          <a:xfrm>
            <a:off x="3722520" y="244271"/>
            <a:ext cx="8229600" cy="1143000"/>
          </a:xfrm>
        </p:spPr>
        <p:txBody>
          <a:bodyPr/>
          <a:lstStyle/>
          <a:p>
            <a:pPr algn="ctr" eaLnBrk="1" hangingPunct="1"/>
            <a:r>
              <a:rPr lang="en-GB" altLang="en-US" dirty="0">
                <a:latin typeface="Comic Sans MS" panose="030F0702030302020204" pitchFamily="66" charset="0"/>
              </a:rPr>
              <a:t>Learning Journeys and </a:t>
            </a:r>
            <a:br>
              <a:rPr lang="en-GB" altLang="en-US" dirty="0">
                <a:latin typeface="Comic Sans MS" panose="030F0702030302020204" pitchFamily="66" charset="0"/>
              </a:rPr>
            </a:br>
            <a:r>
              <a:rPr lang="en-GB" altLang="en-US" dirty="0">
                <a:latin typeface="Comic Sans MS" panose="030F0702030302020204" pitchFamily="66" charset="0"/>
              </a:rPr>
              <a:t>WOW Moments!</a:t>
            </a:r>
          </a:p>
        </p:txBody>
      </p:sp>
      <p:sp>
        <p:nvSpPr>
          <p:cNvPr id="45059" name="Content Placeholder 2">
            <a:extLst>
              <a:ext uri="{FF2B5EF4-FFF2-40B4-BE49-F238E27FC236}">
                <a16:creationId xmlns:a16="http://schemas.microsoft.com/office/drawing/2014/main" id="{F33D3D95-B677-B6F5-81F7-CE669DB50581}"/>
              </a:ext>
            </a:extLst>
          </p:cNvPr>
          <p:cNvSpPr>
            <a:spLocks noGrp="1" noChangeArrowheads="1"/>
          </p:cNvSpPr>
          <p:nvPr>
            <p:ph idx="1"/>
          </p:nvPr>
        </p:nvSpPr>
        <p:spPr>
          <a:xfrm>
            <a:off x="3699235" y="1872488"/>
            <a:ext cx="6766560" cy="2700528"/>
          </a:xfrm>
        </p:spPr>
        <p:txBody>
          <a:bodyPr/>
          <a:lstStyle/>
          <a:p>
            <a:r>
              <a:rPr lang="en-GB" altLang="en-US" sz="2000" dirty="0">
                <a:latin typeface="Comic Sans MS" panose="030F0702030302020204" pitchFamily="66" charset="0"/>
              </a:rPr>
              <a:t>During their time in the Early Years Foundation Stage, your child will have a learning journey </a:t>
            </a:r>
            <a:r>
              <a:rPr lang="en-GB" altLang="en-US" sz="2000" b="1" u="sng" dirty="0">
                <a:latin typeface="Comic Sans MS" panose="030F0702030302020204" pitchFamily="66" charset="0"/>
              </a:rPr>
              <a:t>Folder. </a:t>
            </a:r>
          </a:p>
          <a:p>
            <a:r>
              <a:rPr lang="en-GB" altLang="en-US" sz="2000" dirty="0">
                <a:latin typeface="Comic Sans MS" panose="030F0702030302020204" pitchFamily="66" charset="0"/>
              </a:rPr>
              <a:t>The learning journey will contain observations of your child and the work they have completed in Nursery. This learning journey then goes with your child into the Reception class, so that by the end of your child’s time in the EYFS, their learning journey will celebrate all that they have achieved over the two years.</a:t>
            </a:r>
          </a:p>
          <a:p>
            <a:endParaRPr lang="en-GB" altLang="en-US" sz="2000" dirty="0">
              <a:latin typeface="Comic Sans MS" panose="030F0702030302020204" pitchFamily="66" charset="0"/>
            </a:endParaRPr>
          </a:p>
          <a:p>
            <a:r>
              <a:rPr lang="en-GB" altLang="en-US" sz="2000" dirty="0">
                <a:latin typeface="Comic Sans MS" panose="030F0702030302020204" pitchFamily="66" charset="0"/>
              </a:rPr>
              <a:t>We record observations on </a:t>
            </a:r>
            <a:r>
              <a:rPr lang="en-GB" altLang="en-US" sz="2000" b="1" dirty="0">
                <a:latin typeface="Comic Sans MS" panose="030F0702030302020204" pitchFamily="66" charset="0"/>
              </a:rPr>
              <a:t>Evidence Me. </a:t>
            </a:r>
            <a:r>
              <a:rPr lang="en-GB" altLang="en-US" sz="2000" dirty="0">
                <a:latin typeface="Comic Sans MS" panose="030F0702030302020204" pitchFamily="66" charset="0"/>
              </a:rPr>
              <a:t>When your child starts you will receive an Evidence Me sign up invite. By accepting this invite we can share observations of your child with you, and you can upload and share any achievements they have at home as well.</a:t>
            </a:r>
          </a:p>
        </p:txBody>
      </p:sp>
      <p:pic>
        <p:nvPicPr>
          <p:cNvPr id="45060" name="Picture 7" descr="Evidence Me! - Nursery Blog - Fairlands Primary School &amp; Nursery">
            <a:extLst>
              <a:ext uri="{FF2B5EF4-FFF2-40B4-BE49-F238E27FC236}">
                <a16:creationId xmlns:a16="http://schemas.microsoft.com/office/drawing/2014/main" id="{E336E9D7-DAFC-DD55-B1F8-517B99B8A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1633" y="5250945"/>
            <a:ext cx="1360487"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descr="Image result for double lever arch folder">
            <a:extLst>
              <a:ext uri="{FF2B5EF4-FFF2-40B4-BE49-F238E27FC236}">
                <a16:creationId xmlns:a16="http://schemas.microsoft.com/office/drawing/2014/main" id="{7CD19CE7-7653-BEC4-3B9B-02E715AD0F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630" r="4197" b="3"/>
          <a:stretch/>
        </p:blipFill>
        <p:spPr bwMode="auto">
          <a:xfrm>
            <a:off x="10360941" y="1245140"/>
            <a:ext cx="1591179" cy="2441390"/>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CF7BC-3D06-4C68-8D6F-D3ACA56887FA}"/>
              </a:ext>
            </a:extLst>
          </p:cNvPr>
          <p:cNvSpPr>
            <a:spLocks noGrp="1"/>
          </p:cNvSpPr>
          <p:nvPr>
            <p:ph type="title"/>
          </p:nvPr>
        </p:nvSpPr>
        <p:spPr>
          <a:xfrm>
            <a:off x="3907282" y="408272"/>
            <a:ext cx="7375161" cy="1325563"/>
          </a:xfrm>
        </p:spPr>
        <p:txBody>
          <a:bodyPr>
            <a:normAutofit/>
          </a:bodyPr>
          <a:lstStyle/>
          <a:p>
            <a:pPr>
              <a:spcBef>
                <a:spcPts val="1000"/>
              </a:spcBef>
            </a:pPr>
            <a:r>
              <a:rPr lang="en-GB" sz="2800" dirty="0">
                <a:solidFill>
                  <a:srgbClr val="202C8F"/>
                </a:solidFill>
                <a:latin typeface="Comic Sans MS"/>
              </a:rPr>
              <a:t>What is the Early Years Foundation Stage?</a:t>
            </a:r>
            <a:endParaRPr lang="en-US" sz="2800" dirty="0">
              <a:solidFill>
                <a:srgbClr val="202C8F"/>
              </a:solidFill>
              <a:ea typeface="+mj-lt"/>
              <a:cs typeface="+mj-lt"/>
            </a:endParaRPr>
          </a:p>
          <a:p>
            <a:pPr algn="ctr"/>
            <a:endParaRPr lang="en-US" sz="3500" dirty="0">
              <a:solidFill>
                <a:srgbClr val="FFFFFF"/>
              </a:solidFill>
              <a:cs typeface="Calibri Light"/>
            </a:endParaRPr>
          </a:p>
        </p:txBody>
      </p:sp>
      <p:sp>
        <p:nvSpPr>
          <p:cNvPr id="3" name="Content Placeholder 2">
            <a:extLst>
              <a:ext uri="{FF2B5EF4-FFF2-40B4-BE49-F238E27FC236}">
                <a16:creationId xmlns:a16="http://schemas.microsoft.com/office/drawing/2014/main" id="{8EF41573-9B08-4A19-9F22-1ED121E781E2}"/>
              </a:ext>
            </a:extLst>
          </p:cNvPr>
          <p:cNvSpPr>
            <a:spLocks noGrp="1"/>
          </p:cNvSpPr>
          <p:nvPr>
            <p:ph idx="1"/>
          </p:nvPr>
        </p:nvSpPr>
        <p:spPr>
          <a:xfrm>
            <a:off x="3716472" y="2072320"/>
            <a:ext cx="6847955" cy="4001140"/>
          </a:xfrm>
        </p:spPr>
        <p:txBody>
          <a:bodyPr vert="horz" lIns="91440" tIns="45720" rIns="91440" bIns="45720" rtlCol="0" anchor="t">
            <a:normAutofit/>
          </a:bodyPr>
          <a:lstStyle/>
          <a:p>
            <a:r>
              <a:rPr lang="en-GB" sz="2000" dirty="0">
                <a:latin typeface="Comic Sans MS"/>
              </a:rPr>
              <a:t>Early Years Foundation Stage consists of two classes.</a:t>
            </a:r>
          </a:p>
          <a:p>
            <a:br>
              <a:rPr lang="en-GB" sz="1700" dirty="0">
                <a:latin typeface="Comic Sans MS"/>
              </a:rPr>
            </a:br>
            <a:br>
              <a:rPr lang="en-GB" sz="1700" dirty="0">
                <a:latin typeface="Comic Sans MS"/>
              </a:rPr>
            </a:br>
            <a:r>
              <a:rPr lang="en-GB" sz="1700" dirty="0">
                <a:latin typeface="Comic Sans MS"/>
              </a:rPr>
              <a:t>Nursery - children aged 3-4 years </a:t>
            </a:r>
            <a:r>
              <a:rPr lang="en-GB" sz="1700" dirty="0">
                <a:solidFill>
                  <a:srgbClr val="000000"/>
                </a:solidFill>
                <a:latin typeface="Comic Sans MS"/>
              </a:rPr>
              <a:t>[F1, Nursery, Penguin class] </a:t>
            </a:r>
            <a:br>
              <a:rPr lang="en-GB" sz="1700" dirty="0">
                <a:solidFill>
                  <a:srgbClr val="000000"/>
                </a:solidFill>
                <a:latin typeface="Comic Sans MS"/>
              </a:rPr>
            </a:br>
            <a:r>
              <a:rPr lang="en-GB" sz="1700" dirty="0">
                <a:solidFill>
                  <a:schemeClr val="tx1">
                    <a:lumMod val="95000"/>
                    <a:lumOff val="5000"/>
                  </a:schemeClr>
                </a:solidFill>
                <a:latin typeface="Comic Sans MS"/>
              </a:rPr>
              <a:t>Children can start Nursery the term after they turn 3 years old.</a:t>
            </a:r>
            <a:br>
              <a:rPr lang="en-GB" sz="1700" dirty="0">
                <a:latin typeface="Comic Sans MS"/>
              </a:rPr>
            </a:br>
            <a:br>
              <a:rPr lang="en-GB" sz="1700" dirty="0">
                <a:latin typeface="Comic Sans MS"/>
              </a:rPr>
            </a:br>
            <a:r>
              <a:rPr lang="en-GB" sz="1700" dirty="0">
                <a:latin typeface="Comic Sans MS"/>
              </a:rPr>
              <a:t>Reception  – children aged 4-5 years </a:t>
            </a:r>
            <a:r>
              <a:rPr lang="en-GB" sz="1700" dirty="0">
                <a:solidFill>
                  <a:srgbClr val="000000"/>
                </a:solidFill>
                <a:latin typeface="Comic Sans MS"/>
              </a:rPr>
              <a:t>[F2, Reception, Tiger class]</a:t>
            </a:r>
            <a:r>
              <a:rPr lang="en-GB" sz="1700" dirty="0">
                <a:latin typeface="Comic Sans MS"/>
              </a:rPr>
              <a:t> </a:t>
            </a:r>
          </a:p>
          <a:p>
            <a:r>
              <a:rPr lang="en-GB" sz="1700" dirty="0">
                <a:solidFill>
                  <a:schemeClr val="tx1">
                    <a:lumMod val="95000"/>
                    <a:lumOff val="5000"/>
                  </a:schemeClr>
                </a:solidFill>
                <a:latin typeface="Comic Sans MS"/>
              </a:rPr>
              <a:t>Children that are becoming 5 years of age during the academic year.</a:t>
            </a:r>
            <a:endParaRPr lang="en-GB" sz="1700" dirty="0">
              <a:latin typeface="Comic Sans MS"/>
              <a:ea typeface="+mn-lt"/>
              <a:cs typeface="+mn-lt"/>
            </a:endParaRPr>
          </a:p>
        </p:txBody>
      </p:sp>
      <p:pic>
        <p:nvPicPr>
          <p:cNvPr id="4" name="Picture 4" descr="A picture containing sushi, food&#10;&#10;Description automatically generated">
            <a:extLst>
              <a:ext uri="{FF2B5EF4-FFF2-40B4-BE49-F238E27FC236}">
                <a16:creationId xmlns:a16="http://schemas.microsoft.com/office/drawing/2014/main" id="{B7A964E8-3582-4F63-870C-20CEAD846E86}"/>
              </a:ext>
            </a:extLst>
          </p:cNvPr>
          <p:cNvPicPr>
            <a:picLocks noChangeAspect="1"/>
          </p:cNvPicPr>
          <p:nvPr/>
        </p:nvPicPr>
        <p:blipFill>
          <a:blip r:embed="rId2"/>
          <a:stretch>
            <a:fillRect/>
          </a:stretch>
        </p:blipFill>
        <p:spPr>
          <a:xfrm>
            <a:off x="5483128" y="5313488"/>
            <a:ext cx="4455996" cy="1279776"/>
          </a:xfrm>
          <a:prstGeom prst="rect">
            <a:avLst/>
          </a:prstGeom>
        </p:spPr>
      </p:pic>
      <p:pic>
        <p:nvPicPr>
          <p:cNvPr id="1026" name="Picture 2" descr="cute pinguin cartoon waving">
            <a:extLst>
              <a:ext uri="{FF2B5EF4-FFF2-40B4-BE49-F238E27FC236}">
                <a16:creationId xmlns:a16="http://schemas.microsoft.com/office/drawing/2014/main" id="{9C145CD2-E1FF-FCF8-F322-D674721F0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3139" y="2419569"/>
            <a:ext cx="579304" cy="735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ger on a white background. Isolated. Vector flat illustration">
            <a:extLst>
              <a:ext uri="{FF2B5EF4-FFF2-40B4-BE49-F238E27FC236}">
                <a16:creationId xmlns:a16="http://schemas.microsoft.com/office/drawing/2014/main" id="{E96E09C7-ED51-39DB-A1F0-6017FC8E77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4427" y="3794578"/>
            <a:ext cx="1147254" cy="740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767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8AF2E-A1CB-483E-2090-BC707ECF0DC2}"/>
              </a:ext>
            </a:extLst>
          </p:cNvPr>
          <p:cNvSpPr>
            <a:spLocks noGrp="1"/>
          </p:cNvSpPr>
          <p:nvPr>
            <p:ph type="title"/>
          </p:nvPr>
        </p:nvSpPr>
        <p:spPr>
          <a:xfrm>
            <a:off x="4086034" y="166624"/>
            <a:ext cx="6766560" cy="768096"/>
          </a:xfrm>
        </p:spPr>
        <p:txBody>
          <a:bodyPr/>
          <a:lstStyle/>
          <a:p>
            <a:pPr algn="ctr"/>
            <a:r>
              <a:rPr lang="en-US" dirty="0">
                <a:latin typeface="Comic Sans MS" panose="030F0702030302020204" pitchFamily="66" charset="0"/>
              </a:rPr>
              <a:t>Class Dojo</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B372793-CADA-3678-CA9D-8E20313883ED}"/>
              </a:ext>
            </a:extLst>
          </p:cNvPr>
          <p:cNvSpPr>
            <a:spLocks noGrp="1"/>
          </p:cNvSpPr>
          <p:nvPr>
            <p:ph idx="1"/>
          </p:nvPr>
        </p:nvSpPr>
        <p:spPr>
          <a:xfrm>
            <a:off x="3809047" y="934720"/>
            <a:ext cx="7043547" cy="3235198"/>
          </a:xfrm>
        </p:spPr>
        <p:txBody>
          <a:bodyPr/>
          <a:lstStyle/>
          <a:p>
            <a:r>
              <a:rPr lang="en-US" sz="2400" dirty="0">
                <a:latin typeface="Comic Sans MS" panose="030F0702030302020204" pitchFamily="66" charset="0"/>
              </a:rPr>
              <a:t>Class Dojo is an app we use as a school. When your child starts you will receive your sign-up information .</a:t>
            </a:r>
          </a:p>
          <a:p>
            <a:r>
              <a:rPr lang="en-US" sz="2400" dirty="0">
                <a:latin typeface="Comic Sans MS" panose="030F0702030302020204" pitchFamily="66" charset="0"/>
              </a:rPr>
              <a:t>On this app you will receive messages about events, important information or a means of contact.  This messaging service works both ways and you can message me within work hours with any questions or queries .</a:t>
            </a:r>
          </a:p>
          <a:p>
            <a:r>
              <a:rPr lang="en-US" sz="2400" dirty="0">
                <a:latin typeface="Comic Sans MS" panose="030F0702030302020204" pitchFamily="66" charset="0"/>
              </a:rPr>
              <a:t>There is a class page where we will share photos and weekly updates about what we have been learning each week.</a:t>
            </a:r>
          </a:p>
          <a:p>
            <a:endParaRPr lang="en-US" sz="2400" dirty="0">
              <a:latin typeface="Comic Sans MS" panose="030F0702030302020204" pitchFamily="66" charset="0"/>
            </a:endParaRPr>
          </a:p>
          <a:p>
            <a:r>
              <a:rPr lang="en-US" sz="2000" dirty="0">
                <a:latin typeface="Comic Sans MS" panose="030F0702030302020204" pitchFamily="66" charset="0"/>
              </a:rPr>
              <a:t>You are also able to send me pictures of activities your child may have taken part in at home or new milestones/achievements.</a:t>
            </a:r>
          </a:p>
          <a:p>
            <a:endParaRPr lang="en-GB" dirty="0"/>
          </a:p>
        </p:txBody>
      </p:sp>
      <p:pic>
        <p:nvPicPr>
          <p:cNvPr id="3074" name="Picture 2" descr="Ormskirk Lathom Park C of E Primary School - Class Dojo Info">
            <a:extLst>
              <a:ext uri="{FF2B5EF4-FFF2-40B4-BE49-F238E27FC236}">
                <a16:creationId xmlns:a16="http://schemas.microsoft.com/office/drawing/2014/main" id="{FF16CD95-9642-6C32-7631-E4F24D1F1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96" y="2295526"/>
            <a:ext cx="2988667" cy="235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927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391F2-E059-44D0-928B-BAE86247CD5E}"/>
              </a:ext>
            </a:extLst>
          </p:cNvPr>
          <p:cNvSpPr>
            <a:spLocks noGrp="1"/>
          </p:cNvSpPr>
          <p:nvPr>
            <p:ph type="title"/>
          </p:nvPr>
        </p:nvSpPr>
        <p:spPr>
          <a:xfrm>
            <a:off x="5880059" y="468004"/>
            <a:ext cx="5825735" cy="4054282"/>
          </a:xfrm>
        </p:spPr>
        <p:txBody>
          <a:bodyPr>
            <a:normAutofit/>
          </a:bodyPr>
          <a:lstStyle/>
          <a:p>
            <a:r>
              <a:rPr lang="en-GB" sz="3500" u="sng" dirty="0">
                <a:solidFill>
                  <a:srgbClr val="202C8F"/>
                </a:solidFill>
                <a:latin typeface="Comic Sans MS"/>
              </a:rPr>
              <a:t>Donations</a:t>
            </a:r>
            <a:endParaRPr lang="en-US" dirty="0">
              <a:solidFill>
                <a:srgbClr val="202C8F"/>
              </a:solidFill>
            </a:endParaRPr>
          </a:p>
        </p:txBody>
      </p:sp>
      <p:sp>
        <p:nvSpPr>
          <p:cNvPr id="3" name="Content Placeholder 2">
            <a:extLst>
              <a:ext uri="{FF2B5EF4-FFF2-40B4-BE49-F238E27FC236}">
                <a16:creationId xmlns:a16="http://schemas.microsoft.com/office/drawing/2014/main" id="{E054D32D-5C30-4509-B169-1C3BECD1F20E}"/>
              </a:ext>
            </a:extLst>
          </p:cNvPr>
          <p:cNvSpPr>
            <a:spLocks noGrp="1"/>
          </p:cNvSpPr>
          <p:nvPr>
            <p:ph idx="1"/>
          </p:nvPr>
        </p:nvSpPr>
        <p:spPr>
          <a:xfrm>
            <a:off x="3715965" y="1169932"/>
            <a:ext cx="8249055" cy="4134934"/>
          </a:xfrm>
        </p:spPr>
        <p:txBody>
          <a:bodyPr vert="horz" lIns="91440" tIns="45720" rIns="91440" bIns="45720" rtlCol="0" anchor="ctr">
            <a:noAutofit/>
          </a:bodyPr>
          <a:lstStyle/>
          <a:p>
            <a:r>
              <a:rPr lang="en-GB" sz="2400" dirty="0">
                <a:solidFill>
                  <a:srgbClr val="202C8F"/>
                </a:solidFill>
                <a:latin typeface="Comic Sans MS"/>
              </a:rPr>
              <a:t>To enable us to offer our children a variety of tactile experiences, as well as some baking opportunities, we are asking parents to donate £1 per half term if possible. This donation can be brought in in an envelope when your child starts. </a:t>
            </a:r>
            <a:br>
              <a:rPr lang="en-GB" sz="2400" dirty="0">
                <a:solidFill>
                  <a:srgbClr val="202C8F"/>
                </a:solidFill>
                <a:latin typeface="Comic Sans MS"/>
              </a:rPr>
            </a:br>
            <a:endParaRPr lang="en-GB" sz="2400" dirty="0">
              <a:solidFill>
                <a:srgbClr val="202C8F"/>
              </a:solidFill>
              <a:latin typeface="Comic Sans MS"/>
            </a:endParaRPr>
          </a:p>
        </p:txBody>
      </p:sp>
      <p:pic>
        <p:nvPicPr>
          <p:cNvPr id="4" name="Picture 2" descr="C:\Users\hallamk\AppData\Local\Microsoft\Windows\Temporary Internet Files\Content.IE5\X1QTSB18\MC900441316[1].png">
            <a:extLst>
              <a:ext uri="{FF2B5EF4-FFF2-40B4-BE49-F238E27FC236}">
                <a16:creationId xmlns:a16="http://schemas.microsoft.com/office/drawing/2014/main" id="{E21C4472-D515-40F3-8721-433F2A1E2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3379" y="4851510"/>
            <a:ext cx="1673115" cy="167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552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134ED-17E0-C8F5-4AF2-505AC1B6ED36}"/>
              </a:ext>
            </a:extLst>
          </p:cNvPr>
          <p:cNvSpPr>
            <a:spLocks noGrp="1"/>
          </p:cNvSpPr>
          <p:nvPr>
            <p:ph type="title"/>
          </p:nvPr>
        </p:nvSpPr>
        <p:spPr>
          <a:xfrm>
            <a:off x="3521413" y="204086"/>
            <a:ext cx="7469675" cy="1420433"/>
          </a:xfrm>
        </p:spPr>
        <p:txBody>
          <a:bodyPr/>
          <a:lstStyle/>
          <a:p>
            <a:r>
              <a:rPr lang="en-US" sz="3600" dirty="0">
                <a:latin typeface="Comic Sans MS" panose="030F0702030302020204" pitchFamily="66" charset="0"/>
              </a:rPr>
              <a:t>What will help to ensure a smooth start for your child?</a:t>
            </a:r>
            <a:endParaRPr lang="en-GB" sz="3600" dirty="0"/>
          </a:p>
        </p:txBody>
      </p:sp>
      <p:sp>
        <p:nvSpPr>
          <p:cNvPr id="3" name="Content Placeholder 2">
            <a:extLst>
              <a:ext uri="{FF2B5EF4-FFF2-40B4-BE49-F238E27FC236}">
                <a16:creationId xmlns:a16="http://schemas.microsoft.com/office/drawing/2014/main" id="{F08EE82E-E2C1-AFDA-E7E2-31EE66706B67}"/>
              </a:ext>
            </a:extLst>
          </p:cNvPr>
          <p:cNvSpPr>
            <a:spLocks noGrp="1"/>
          </p:cNvSpPr>
          <p:nvPr>
            <p:ph idx="1"/>
          </p:nvPr>
        </p:nvSpPr>
        <p:spPr>
          <a:xfrm>
            <a:off x="3660323" y="2078735"/>
            <a:ext cx="8149055" cy="4477707"/>
          </a:xfrm>
        </p:spPr>
        <p:txBody>
          <a:bodyPr/>
          <a:lstStyle/>
          <a:p>
            <a:pPr algn="l">
              <a:buFont typeface="Wingdings" panose="05000000000000000000" pitchFamily="2" charset="2"/>
              <a:buChar char="Ø"/>
              <a:defRPr/>
            </a:pPr>
            <a:r>
              <a:rPr lang="en-GB" altLang="en-US" sz="1800" b="1" dirty="0">
                <a:latin typeface="Comic Sans MS" panose="030F0702030302020204" pitchFamily="66" charset="0"/>
              </a:rPr>
              <a:t> Can they go to the toilet on their own?</a:t>
            </a:r>
          </a:p>
          <a:p>
            <a:pPr algn="l">
              <a:defRPr/>
            </a:pPr>
            <a:r>
              <a:rPr lang="en-GB" altLang="en-US" sz="1600" dirty="0">
                <a:latin typeface="Comic Sans MS" panose="030F0702030302020204" pitchFamily="66" charset="0"/>
              </a:rPr>
              <a:t>Ideally children should be in pants by the time they start Nursery and only in Nappies if they have a medical need. </a:t>
            </a:r>
          </a:p>
          <a:p>
            <a:pPr marL="285750" indent="-285750" algn="l">
              <a:buFont typeface="Wingdings" panose="05000000000000000000" pitchFamily="2" charset="2"/>
              <a:buChar char="Ø"/>
              <a:defRPr/>
            </a:pPr>
            <a:r>
              <a:rPr lang="en-GB" altLang="en-US" sz="1800" b="1" dirty="0">
                <a:latin typeface="Comic Sans MS" panose="030F0702030302020204" pitchFamily="66" charset="0"/>
              </a:rPr>
              <a:t>Are they happy to be left with other people?</a:t>
            </a:r>
          </a:p>
          <a:p>
            <a:pPr algn="l">
              <a:buFont typeface="Wingdings" panose="05000000000000000000" pitchFamily="2" charset="2"/>
              <a:buChar char="Ø"/>
              <a:defRPr/>
            </a:pPr>
            <a:r>
              <a:rPr lang="en-GB" altLang="en-US" sz="1800" b="1" dirty="0">
                <a:latin typeface="Comic Sans MS" panose="030F0702030302020204" pitchFamily="66" charset="0"/>
              </a:rPr>
              <a:t>Can they put on their own coat/shoes?</a:t>
            </a:r>
          </a:p>
          <a:p>
            <a:pPr algn="l">
              <a:buFont typeface="Wingdings" panose="05000000000000000000" pitchFamily="2" charset="2"/>
              <a:buChar char="Ø"/>
              <a:defRPr/>
            </a:pPr>
            <a:r>
              <a:rPr lang="en-GB" altLang="en-US" sz="1800" b="1" dirty="0">
                <a:latin typeface="Comic Sans MS" panose="030F0702030302020204" pitchFamily="66" charset="0"/>
              </a:rPr>
              <a:t>Are they happy to tell someone if they are worried or something is upsetting them?</a:t>
            </a:r>
          </a:p>
          <a:p>
            <a:pPr algn="l">
              <a:buFont typeface="Wingdings" panose="05000000000000000000" pitchFamily="2" charset="2"/>
              <a:buChar char="Ø"/>
              <a:defRPr/>
            </a:pPr>
            <a:r>
              <a:rPr lang="en-GB" altLang="en-US" sz="1800" b="1" dirty="0">
                <a:latin typeface="Comic Sans MS" panose="030F0702030302020204" pitchFamily="66" charset="0"/>
              </a:rPr>
              <a:t>Do they still use a dummy?</a:t>
            </a:r>
          </a:p>
          <a:p>
            <a:pPr algn="l">
              <a:defRPr/>
            </a:pPr>
            <a:r>
              <a:rPr lang="en-GB" altLang="en-US" sz="1600" dirty="0">
                <a:latin typeface="Comic Sans MS" panose="030F0702030302020204" pitchFamily="66" charset="0"/>
              </a:rPr>
              <a:t>We recommend that children try and give their dummies up when starting Nursery if they haven’t done so already. Using dummies can have a huge impact on a child’s speech and language development. If you need support with this, please speak to a member of staff and we will be happy to support you and your child.</a:t>
            </a:r>
            <a:endParaRPr lang="en-US" altLang="en-US" sz="16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177755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E2450EA-795D-12F8-5325-0A16C261BB98}"/>
              </a:ext>
            </a:extLst>
          </p:cNvPr>
          <p:cNvSpPr>
            <a:spLocks noGrp="1" noChangeArrowheads="1"/>
          </p:cNvSpPr>
          <p:nvPr>
            <p:ph type="title"/>
          </p:nvPr>
        </p:nvSpPr>
        <p:spPr>
          <a:xfrm>
            <a:off x="3519290" y="224320"/>
            <a:ext cx="8487883" cy="768096"/>
          </a:xfrm>
        </p:spPr>
        <p:txBody>
          <a:bodyPr/>
          <a:lstStyle/>
          <a:p>
            <a:pPr eaLnBrk="1" hangingPunct="1"/>
            <a:r>
              <a:rPr lang="en-GB" altLang="en-US" sz="3600" dirty="0">
                <a:latin typeface="Comic Sans MS" panose="030F0702030302020204" pitchFamily="66" charset="0"/>
              </a:rPr>
              <a:t>What should I do If someone new is picking my child up from Nursery?</a:t>
            </a:r>
          </a:p>
        </p:txBody>
      </p:sp>
      <p:sp>
        <p:nvSpPr>
          <p:cNvPr id="51203" name="Content Placeholder 2">
            <a:extLst>
              <a:ext uri="{FF2B5EF4-FFF2-40B4-BE49-F238E27FC236}">
                <a16:creationId xmlns:a16="http://schemas.microsoft.com/office/drawing/2014/main" id="{B994B725-4A17-706D-5789-32E7C9C4327E}"/>
              </a:ext>
            </a:extLst>
          </p:cNvPr>
          <p:cNvSpPr>
            <a:spLocks noGrp="1" noChangeArrowheads="1"/>
          </p:cNvSpPr>
          <p:nvPr>
            <p:ph idx="1"/>
          </p:nvPr>
        </p:nvSpPr>
        <p:spPr>
          <a:xfrm>
            <a:off x="3519290" y="2107717"/>
            <a:ext cx="8229600" cy="4525963"/>
          </a:xfrm>
        </p:spPr>
        <p:txBody>
          <a:bodyPr/>
          <a:lstStyle/>
          <a:p>
            <a:pPr eaLnBrk="1" hangingPunct="1"/>
            <a:r>
              <a:rPr lang="en-GB" altLang="en-US" sz="2400" dirty="0">
                <a:latin typeface="Comic Sans MS" panose="030F0702030302020204" pitchFamily="66" charset="0"/>
              </a:rPr>
              <a:t>To keep our children safe, we will never let them go home with someone we haven’t seen before.</a:t>
            </a:r>
          </a:p>
          <a:p>
            <a:pPr eaLnBrk="1" hangingPunct="1"/>
            <a:endParaRPr lang="en-GB" altLang="en-US" sz="2400" dirty="0">
              <a:latin typeface="Comic Sans MS" panose="030F0702030302020204" pitchFamily="66" charset="0"/>
            </a:endParaRPr>
          </a:p>
          <a:p>
            <a:pPr eaLnBrk="1" hangingPunct="1"/>
            <a:r>
              <a:rPr lang="en-GB" altLang="en-US" sz="2400" dirty="0">
                <a:latin typeface="Comic Sans MS" panose="030F0702030302020204" pitchFamily="66" charset="0"/>
              </a:rPr>
              <a:t>If someone new is picking your child up, please let a member of staff know.</a:t>
            </a:r>
          </a:p>
          <a:p>
            <a:pPr eaLnBrk="1" hangingPunct="1"/>
            <a:endParaRPr lang="en-GB" altLang="en-US" sz="2400" dirty="0">
              <a:latin typeface="Comic Sans MS" panose="030F0702030302020204" pitchFamily="66" charset="0"/>
            </a:endParaRPr>
          </a:p>
          <a:p>
            <a:pPr eaLnBrk="1" hangingPunct="1"/>
            <a:r>
              <a:rPr lang="en-GB" altLang="en-US" sz="2400" dirty="0">
                <a:latin typeface="Comic Sans MS" panose="030F0702030302020204" pitchFamily="66" charset="0"/>
              </a:rPr>
              <a:t>You will need to let staff know a password ( any word or phrase) that we can ask the new person when they come to collect. Please make sure you share the password with the person collecting too.</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1888917" y="1527632"/>
            <a:ext cx="4169664" cy="667512"/>
          </a:xfrm>
        </p:spPr>
        <p:txBody>
          <a:bodyPr/>
          <a:lstStyle/>
          <a:p>
            <a:r>
              <a:rPr lang="en-US" dirty="0">
                <a:latin typeface="Comic Sans MS" panose="030F0702030302020204" pitchFamily="66" charset="0"/>
              </a:rPr>
              <a:t>THANK YOU</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155642" y="2517259"/>
            <a:ext cx="9425238" cy="2176272"/>
          </a:xfrm>
        </p:spPr>
        <p:txBody>
          <a:bodyPr vert="horz" lIns="91440" tIns="0" rIns="91440" bIns="0" rtlCol="0" anchor="t">
            <a:noAutofit/>
          </a:bodyPr>
          <a:lstStyle/>
          <a:p>
            <a:pPr>
              <a:defRPr/>
            </a:pPr>
            <a:r>
              <a:rPr lang="en-GB" altLang="en-US" b="1" dirty="0">
                <a:solidFill>
                  <a:srgbClr val="002060"/>
                </a:solidFill>
                <a:latin typeface="Comic Sans MS"/>
              </a:rPr>
              <a:t>The first day of the Term will be Tuesday 3rd September </a:t>
            </a:r>
            <a:endParaRPr lang="en-GB" altLang="en-US" b="1" dirty="0">
              <a:solidFill>
                <a:srgbClr val="002060"/>
              </a:solidFill>
              <a:latin typeface="Comic Sans MS" panose="030F0702030302020204" pitchFamily="66" charset="0"/>
            </a:endParaRPr>
          </a:p>
          <a:p>
            <a:pPr>
              <a:defRPr/>
            </a:pPr>
            <a:r>
              <a:rPr lang="en-GB" altLang="en-US" dirty="0">
                <a:solidFill>
                  <a:srgbClr val="002060"/>
                </a:solidFill>
                <a:latin typeface="Comic Sans MS"/>
              </a:rPr>
              <a:t>                We can’t wait to see you!</a:t>
            </a:r>
          </a:p>
          <a:p>
            <a:pPr marL="0" indent="0" eaLnBrk="1" fontAlgn="auto" hangingPunct="1">
              <a:spcAft>
                <a:spcPts val="0"/>
              </a:spcAft>
              <a:buFont typeface="Arial" panose="020B0604020202020204" pitchFamily="34" charset="0"/>
              <a:buNone/>
              <a:defRPr/>
            </a:pPr>
            <a:endParaRPr lang="en-GB" altLang="en-US" dirty="0">
              <a:solidFill>
                <a:srgbClr val="002060"/>
              </a:solidFill>
              <a:latin typeface="Comic Sans MS" panose="030F0702030302020204" pitchFamily="66" charset="0"/>
            </a:endParaRPr>
          </a:p>
          <a:p>
            <a:pPr eaLnBrk="1" fontAlgn="auto" hangingPunct="1">
              <a:spcAft>
                <a:spcPts val="0"/>
              </a:spcAft>
              <a:defRPr/>
            </a:pPr>
            <a:r>
              <a:rPr lang="en-GB" altLang="en-US" dirty="0">
                <a:solidFill>
                  <a:srgbClr val="002060"/>
                </a:solidFill>
                <a:latin typeface="Comic Sans MS"/>
              </a:rPr>
              <a:t>If you have anymore questions please contact us via the school office and we will get back to you as soon as possible.</a:t>
            </a:r>
          </a:p>
          <a:p>
            <a:pPr eaLnBrk="1" fontAlgn="auto" hangingPunct="1">
              <a:spcAft>
                <a:spcPts val="0"/>
              </a:spcAft>
              <a:defRPr/>
            </a:pPr>
            <a:r>
              <a:rPr lang="en-GB" altLang="en-US" dirty="0">
                <a:solidFill>
                  <a:srgbClr val="002060"/>
                </a:solidFill>
                <a:latin typeface="Comic Sans MS" panose="030F0702030302020204" pitchFamily="66" charset="0"/>
              </a:rPr>
              <a:t>School number: </a:t>
            </a:r>
            <a:r>
              <a:rPr lang="en-GB" b="0" i="0" dirty="0">
                <a:solidFill>
                  <a:srgbClr val="002060"/>
                </a:solidFill>
                <a:effectLst/>
                <a:latin typeface="Comic Sans MS" panose="030F0702030302020204" pitchFamily="66" charset="0"/>
              </a:rPr>
              <a:t>0115 938 5050</a:t>
            </a:r>
          </a:p>
          <a:p>
            <a:pPr eaLnBrk="1" fontAlgn="auto" hangingPunct="1">
              <a:spcAft>
                <a:spcPts val="0"/>
              </a:spcAft>
              <a:defRPr/>
            </a:pPr>
            <a:r>
              <a:rPr lang="en-GB" altLang="en-US" dirty="0">
                <a:solidFill>
                  <a:srgbClr val="002060"/>
                </a:solidFill>
                <a:latin typeface="Comic Sans MS" panose="030F0702030302020204" pitchFamily="66" charset="0"/>
              </a:rPr>
              <a:t>School email: office@kimberleyprimary.org</a:t>
            </a:r>
          </a:p>
          <a:p>
            <a:pPr eaLnBrk="1" fontAlgn="auto" hangingPunct="1">
              <a:spcAft>
                <a:spcPts val="0"/>
              </a:spcAft>
              <a:defRPr/>
            </a:pPr>
            <a:endParaRPr lang="en-GB" altLang="en-US" dirty="0">
              <a:latin typeface="Comic Sans MS" panose="030F0702030302020204" pitchFamily="66" charset="0"/>
            </a:endParaRPr>
          </a:p>
          <a:p>
            <a:pPr>
              <a:defRPr/>
            </a:pPr>
            <a:br>
              <a:rPr lang="en-GB" sz="1600" dirty="0">
                <a:ln w="12700">
                  <a:solidFill>
                    <a:schemeClr val="tx2">
                      <a:satMod val="155000"/>
                    </a:schemeClr>
                  </a:solidFill>
                  <a:prstDash val="solid"/>
                </a:ln>
                <a:latin typeface="Comic Sans MS" panose="030F0702030302020204" pitchFamily="66" charset="0"/>
              </a:rPr>
            </a:br>
            <a:br>
              <a:rPr lang="en-GB" sz="1600" dirty="0">
                <a:ln w="12700">
                  <a:solidFill>
                    <a:schemeClr val="tx2">
                      <a:satMod val="155000"/>
                    </a:schemeClr>
                  </a:solidFill>
                  <a:prstDash val="solid"/>
                </a:ln>
                <a:latin typeface="Comic Sans MS" panose="030F0702030302020204" pitchFamily="66" charset="0"/>
              </a:rPr>
            </a:br>
            <a:r>
              <a:rPr lang="en-GB" sz="1600" i="1" dirty="0">
                <a:solidFill>
                  <a:srgbClr val="202C8F"/>
                </a:solidFill>
                <a:latin typeface="Comic Sans MS"/>
              </a:rPr>
              <a:t>www.kimberleyprimary.org.uk</a:t>
            </a:r>
            <a:endParaRPr lang="en-GB" sz="1600" dirty="0">
              <a:solidFill>
                <a:srgbClr val="202C8F"/>
              </a:solidFill>
              <a:latin typeface="Comic Sans MS"/>
            </a:endParaRPr>
          </a:p>
          <a:p>
            <a:pPr eaLnBrk="1" fontAlgn="auto" hangingPunct="1">
              <a:spcAft>
                <a:spcPts val="0"/>
              </a:spcAft>
              <a:defRPr/>
            </a:pPr>
            <a:endParaRPr lang="en-GB" altLang="en-US" dirty="0">
              <a:latin typeface="Comic Sans MS" panose="030F0702030302020204" pitchFamily="66" charset="0"/>
            </a:endParaRPr>
          </a:p>
        </p:txBody>
      </p:sp>
    </p:spTree>
    <p:extLst>
      <p:ext uri="{BB962C8B-B14F-4D97-AF65-F5344CB8AC3E}">
        <p14:creationId xmlns:p14="http://schemas.microsoft.com/office/powerpoint/2010/main" val="100396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5403C2-9249-9D8C-0252-DFF53A4B223D}"/>
              </a:ext>
            </a:extLst>
          </p:cNvPr>
          <p:cNvPicPr>
            <a:picLocks noChangeAspect="1"/>
          </p:cNvPicPr>
          <p:nvPr/>
        </p:nvPicPr>
        <p:blipFill rotWithShape="1">
          <a:blip r:embed="rId2"/>
          <a:srcRect l="28481" t="44722" r="55547" b="21666"/>
          <a:stretch/>
        </p:blipFill>
        <p:spPr>
          <a:xfrm>
            <a:off x="6427395" y="2195135"/>
            <a:ext cx="1746751" cy="2045255"/>
          </a:xfrm>
          <a:prstGeom prst="rect">
            <a:avLst/>
          </a:prstGeom>
        </p:spPr>
      </p:pic>
      <p:pic>
        <p:nvPicPr>
          <p:cNvPr id="13" name="Picture 12">
            <a:extLst>
              <a:ext uri="{FF2B5EF4-FFF2-40B4-BE49-F238E27FC236}">
                <a16:creationId xmlns:a16="http://schemas.microsoft.com/office/drawing/2014/main" id="{BBCE4FE3-29A7-476F-3466-32E4FE412F46}"/>
              </a:ext>
            </a:extLst>
          </p:cNvPr>
          <p:cNvPicPr>
            <a:picLocks noChangeAspect="1"/>
          </p:cNvPicPr>
          <p:nvPr/>
        </p:nvPicPr>
        <p:blipFill rotWithShape="1">
          <a:blip r:embed="rId3"/>
          <a:srcRect l="14063" t="68349" r="72422" b="5053"/>
          <a:stretch/>
        </p:blipFill>
        <p:spPr>
          <a:xfrm>
            <a:off x="2648433" y="2084080"/>
            <a:ext cx="1702279" cy="1890117"/>
          </a:xfrm>
          <a:prstGeom prst="rect">
            <a:avLst/>
          </a:prstGeom>
        </p:spPr>
      </p:pic>
      <p:pic>
        <p:nvPicPr>
          <p:cNvPr id="9" name="Picture 8">
            <a:extLst>
              <a:ext uri="{FF2B5EF4-FFF2-40B4-BE49-F238E27FC236}">
                <a16:creationId xmlns:a16="http://schemas.microsoft.com/office/drawing/2014/main" id="{A68E2ABA-DBB4-85E2-302F-EB2550CB622E}"/>
              </a:ext>
            </a:extLst>
          </p:cNvPr>
          <p:cNvPicPr>
            <a:picLocks noChangeAspect="1"/>
          </p:cNvPicPr>
          <p:nvPr/>
        </p:nvPicPr>
        <p:blipFill rotWithShape="1">
          <a:blip r:embed="rId3"/>
          <a:srcRect l="45000" t="7778" r="40078" b="61528"/>
          <a:stretch/>
        </p:blipFill>
        <p:spPr>
          <a:xfrm>
            <a:off x="758952" y="2195135"/>
            <a:ext cx="1702279" cy="1978822"/>
          </a:xfrm>
          <a:prstGeom prst="rect">
            <a:avLst/>
          </a:prstGeom>
        </p:spPr>
      </p:pic>
      <p:pic>
        <p:nvPicPr>
          <p:cNvPr id="11" name="Picture 10">
            <a:extLst>
              <a:ext uri="{FF2B5EF4-FFF2-40B4-BE49-F238E27FC236}">
                <a16:creationId xmlns:a16="http://schemas.microsoft.com/office/drawing/2014/main" id="{410AD721-57F2-8697-964B-54E1634E8C87}"/>
              </a:ext>
            </a:extLst>
          </p:cNvPr>
          <p:cNvPicPr>
            <a:picLocks noChangeAspect="1"/>
          </p:cNvPicPr>
          <p:nvPr/>
        </p:nvPicPr>
        <p:blipFill rotWithShape="1">
          <a:blip r:embed="rId3"/>
          <a:srcRect l="44922" t="38055" r="40156" b="31651"/>
          <a:stretch/>
        </p:blipFill>
        <p:spPr>
          <a:xfrm>
            <a:off x="8594600" y="2282698"/>
            <a:ext cx="1596547" cy="1832103"/>
          </a:xfrm>
          <a:prstGeom prst="rect">
            <a:avLst/>
          </a:prstGeom>
        </p:spPr>
      </p:pic>
      <p:sp>
        <p:nvSpPr>
          <p:cNvPr id="2" name="Title 1">
            <a:extLst>
              <a:ext uri="{FF2B5EF4-FFF2-40B4-BE49-F238E27FC236}">
                <a16:creationId xmlns:a16="http://schemas.microsoft.com/office/drawing/2014/main" id="{C6D6E23D-A119-CE36-BEDA-8FC46AC2777D}"/>
              </a:ext>
            </a:extLst>
          </p:cNvPr>
          <p:cNvSpPr>
            <a:spLocks noGrp="1"/>
          </p:cNvSpPr>
          <p:nvPr>
            <p:ph type="title"/>
          </p:nvPr>
        </p:nvSpPr>
        <p:spPr>
          <a:xfrm>
            <a:off x="758952" y="1216152"/>
            <a:ext cx="10671048" cy="768096"/>
          </a:xfrm>
        </p:spPr>
        <p:txBody>
          <a:bodyPr anchor="t">
            <a:normAutofit/>
          </a:bodyPr>
          <a:lstStyle/>
          <a:p>
            <a:r>
              <a:rPr lang="en-US"/>
              <a:t>Meet the staff</a:t>
            </a:r>
            <a:endParaRPr lang="en-GB"/>
          </a:p>
        </p:txBody>
      </p:sp>
      <p:pic>
        <p:nvPicPr>
          <p:cNvPr id="4" name="Picture 3">
            <a:extLst>
              <a:ext uri="{FF2B5EF4-FFF2-40B4-BE49-F238E27FC236}">
                <a16:creationId xmlns:a16="http://schemas.microsoft.com/office/drawing/2014/main" id="{098232B0-30C9-4B35-6159-CD038F683435}"/>
              </a:ext>
            </a:extLst>
          </p:cNvPr>
          <p:cNvPicPr>
            <a:picLocks noChangeAspect="1"/>
          </p:cNvPicPr>
          <p:nvPr/>
        </p:nvPicPr>
        <p:blipFill>
          <a:blip r:embed="rId4"/>
          <a:stretch>
            <a:fillRect/>
          </a:stretch>
        </p:blipFill>
        <p:spPr>
          <a:xfrm>
            <a:off x="4537914" y="2093111"/>
            <a:ext cx="1558086" cy="1979687"/>
          </a:xfrm>
          <a:prstGeom prst="rect">
            <a:avLst/>
          </a:prstGeom>
        </p:spPr>
      </p:pic>
    </p:spTree>
    <p:extLst>
      <p:ext uri="{BB962C8B-B14F-4D97-AF65-F5344CB8AC3E}">
        <p14:creationId xmlns:p14="http://schemas.microsoft.com/office/powerpoint/2010/main" val="365768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4590099" y="763016"/>
            <a:ext cx="8165592" cy="768096"/>
          </a:xfrm>
        </p:spPr>
        <p:txBody>
          <a:bodyPr/>
          <a:lstStyle/>
          <a:p>
            <a:r>
              <a:rPr lang="en-US" dirty="0">
                <a:latin typeface="Comic Sans MS" panose="030F0702030302020204" pitchFamily="66" charset="0"/>
              </a:rPr>
              <a:t>The Nursery Day</a:t>
            </a:r>
            <a:br>
              <a:rPr lang="en-US" dirty="0"/>
            </a:br>
            <a:endParaRPr lang="en-US" dirty="0"/>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p:txBody>
          <a:bodyPr/>
          <a:lstStyle/>
          <a:p>
            <a:r>
              <a:rPr lang="en-US" sz="2000" dirty="0">
                <a:latin typeface="Comic Sans MS" panose="030F0702030302020204" pitchFamily="66" charset="0"/>
              </a:rPr>
              <a:t>Morning Sessions</a:t>
            </a:r>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a:xfrm>
            <a:off x="3685032" y="2877312"/>
            <a:ext cx="3741928" cy="3684588"/>
          </a:xfrm>
        </p:spPr>
        <p:txBody>
          <a:bodyPr/>
          <a:lstStyle/>
          <a:p>
            <a:pPr marL="0" indent="0" algn="ctr">
              <a:buNone/>
            </a:pPr>
            <a:r>
              <a:rPr lang="en-US" sz="1800" b="1" dirty="0">
                <a:latin typeface="Comic Sans MS" panose="030F0702030302020204" pitchFamily="66" charset="0"/>
              </a:rPr>
              <a:t>Morning sessions begin</a:t>
            </a:r>
          </a:p>
          <a:p>
            <a:pPr marL="0" indent="0" algn="ctr">
              <a:buNone/>
            </a:pPr>
            <a:r>
              <a:rPr lang="en-US" sz="1800" b="1" dirty="0">
                <a:latin typeface="Comic Sans MS" panose="030F0702030302020204" pitchFamily="66" charset="0"/>
              </a:rPr>
              <a:t>8:30-8:45</a:t>
            </a:r>
          </a:p>
          <a:p>
            <a:pPr marL="0" indent="0" algn="ctr">
              <a:buNone/>
            </a:pPr>
            <a:r>
              <a:rPr lang="en-US" dirty="0">
                <a:latin typeface="Comic Sans MS" panose="030F0702030302020204" pitchFamily="66" charset="0"/>
              </a:rPr>
              <a:t>     Drop off at the Nursery outdoor area, through the Pupil Entrance.</a:t>
            </a:r>
          </a:p>
          <a:p>
            <a:pPr marL="0" indent="0" algn="ctr">
              <a:buNone/>
            </a:pPr>
            <a:endParaRPr lang="en-US" dirty="0">
              <a:latin typeface="Comic Sans MS" panose="030F0702030302020204" pitchFamily="66" charset="0"/>
            </a:endParaRPr>
          </a:p>
          <a:p>
            <a:pPr marL="0" indent="0">
              <a:buNone/>
            </a:pPr>
            <a:r>
              <a:rPr lang="en-US" sz="1800" b="1" dirty="0">
                <a:latin typeface="Comic Sans MS" panose="030F0702030302020204" pitchFamily="66" charset="0"/>
              </a:rPr>
              <a:t>Morning sessions finish at 11:30</a:t>
            </a:r>
          </a:p>
          <a:p>
            <a:pPr marL="0" indent="0" algn="ctr">
              <a:buNone/>
            </a:pPr>
            <a:r>
              <a:rPr lang="en-US" dirty="0">
                <a:latin typeface="Comic Sans MS" panose="030F0702030302020204" pitchFamily="66" charset="0"/>
              </a:rPr>
              <a:t>     Pick up at the green gate near the Main School Entrance.</a:t>
            </a:r>
          </a:p>
          <a:p>
            <a:pPr marL="0" indent="0" algn="ctr">
              <a:buNone/>
            </a:pPr>
            <a:endParaRPr lang="en-US" dirty="0"/>
          </a:p>
        </p:txBody>
      </p:sp>
      <p:sp>
        <p:nvSpPr>
          <p:cNvPr id="13" name="Text Placeholder 12">
            <a:extLst>
              <a:ext uri="{FF2B5EF4-FFF2-40B4-BE49-F238E27FC236}">
                <a16:creationId xmlns:a16="http://schemas.microsoft.com/office/drawing/2014/main" id="{F618F075-837C-1005-19D6-8DC90759CD53}"/>
              </a:ext>
            </a:extLst>
          </p:cNvPr>
          <p:cNvSpPr>
            <a:spLocks noGrp="1"/>
          </p:cNvSpPr>
          <p:nvPr>
            <p:ph type="body" sz="quarter" idx="3"/>
          </p:nvPr>
        </p:nvSpPr>
        <p:spPr/>
        <p:txBody>
          <a:bodyPr/>
          <a:lstStyle/>
          <a:p>
            <a:r>
              <a:rPr lang="en-US" sz="2000" dirty="0">
                <a:latin typeface="Comic Sans MS" panose="030F0702030302020204" pitchFamily="66" charset="0"/>
              </a:rPr>
              <a:t>Afternoon Sessions</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p:txBody>
          <a:bodyPr/>
          <a:lstStyle/>
          <a:p>
            <a:pPr marL="0" indent="0" algn="ctr">
              <a:buNone/>
            </a:pPr>
            <a:r>
              <a:rPr lang="en-US" sz="1800" b="1" dirty="0">
                <a:latin typeface="Comic Sans MS" panose="030F0702030302020204" pitchFamily="66" charset="0"/>
              </a:rPr>
              <a:t>Afternoon sessions begin at</a:t>
            </a:r>
          </a:p>
          <a:p>
            <a:pPr marL="0" indent="0" algn="ctr">
              <a:buNone/>
            </a:pPr>
            <a:r>
              <a:rPr lang="en-US" sz="1800" b="1" dirty="0">
                <a:latin typeface="Comic Sans MS" panose="030F0702030302020204" pitchFamily="66" charset="0"/>
              </a:rPr>
              <a:t>12:30</a:t>
            </a:r>
          </a:p>
          <a:p>
            <a:pPr marL="0" indent="0" algn="ctr">
              <a:buNone/>
            </a:pPr>
            <a:r>
              <a:rPr lang="en-US" dirty="0">
                <a:latin typeface="Comic Sans MS" panose="030F0702030302020204" pitchFamily="66" charset="0"/>
              </a:rPr>
              <a:t>     Drop off at the green gate near the Main School Entrance.</a:t>
            </a:r>
          </a:p>
          <a:p>
            <a:pPr marL="0" indent="0" algn="ctr">
              <a:buNone/>
            </a:pPr>
            <a:endParaRPr lang="en-US" dirty="0">
              <a:latin typeface="Comic Sans MS" panose="030F0702030302020204" pitchFamily="66" charset="0"/>
            </a:endParaRPr>
          </a:p>
          <a:p>
            <a:pPr marL="0" indent="0" algn="ctr">
              <a:buNone/>
            </a:pPr>
            <a:r>
              <a:rPr lang="en-US" sz="1800" b="1" dirty="0">
                <a:latin typeface="Comic Sans MS" panose="030F0702030302020204" pitchFamily="66" charset="0"/>
              </a:rPr>
              <a:t>Afternoon sessions finish at 3:15-3:30</a:t>
            </a:r>
          </a:p>
          <a:p>
            <a:pPr marL="0" indent="0" algn="ctr">
              <a:buNone/>
            </a:pPr>
            <a:r>
              <a:rPr lang="en-US" dirty="0">
                <a:latin typeface="Comic Sans MS" panose="030F0702030302020204" pitchFamily="66" charset="0"/>
              </a:rPr>
              <a:t>     Pick up from the Nursery outdoor area, through the Pupil Entrance.</a:t>
            </a:r>
          </a:p>
          <a:p>
            <a:endParaRPr lang="en-US" dirty="0"/>
          </a:p>
        </p:txBody>
      </p:sp>
    </p:spTree>
    <p:extLst>
      <p:ext uri="{BB962C8B-B14F-4D97-AF65-F5344CB8AC3E}">
        <p14:creationId xmlns:p14="http://schemas.microsoft.com/office/powerpoint/2010/main" val="317028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DA4125D-B572-4474-9C31-82FF611774B3}"/>
              </a:ext>
            </a:extLst>
          </p:cNvPr>
          <p:cNvSpPr>
            <a:spLocks noGrp="1"/>
          </p:cNvSpPr>
          <p:nvPr>
            <p:ph type="title"/>
          </p:nvPr>
        </p:nvSpPr>
        <p:spPr>
          <a:xfrm>
            <a:off x="3587032" y="681557"/>
            <a:ext cx="8394436" cy="1325880"/>
          </a:xfrm>
        </p:spPr>
        <p:txBody>
          <a:bodyPr>
            <a:normAutofit/>
          </a:bodyPr>
          <a:lstStyle/>
          <a:p>
            <a:pPr algn="ctr"/>
            <a:r>
              <a:rPr lang="en-GB" altLang="en-US" sz="3500" dirty="0">
                <a:solidFill>
                  <a:srgbClr val="202C8F"/>
                </a:solidFill>
                <a:latin typeface="Comic Sans MS"/>
              </a:rPr>
              <a:t>15 Hours and Top up sessions </a:t>
            </a:r>
          </a:p>
        </p:txBody>
      </p:sp>
      <p:pic>
        <p:nvPicPr>
          <p:cNvPr id="2" name="Picture 3" descr="A picture containing drawing&#10;&#10;Description automatically generated">
            <a:extLst>
              <a:ext uri="{FF2B5EF4-FFF2-40B4-BE49-F238E27FC236}">
                <a16:creationId xmlns:a16="http://schemas.microsoft.com/office/drawing/2014/main" id="{56496CBA-D77E-4EE8-A6A1-F06EEB282820}"/>
              </a:ext>
            </a:extLst>
          </p:cNvPr>
          <p:cNvPicPr>
            <a:picLocks noChangeAspect="1"/>
          </p:cNvPicPr>
          <p:nvPr/>
        </p:nvPicPr>
        <p:blipFill>
          <a:blip r:embed="rId2"/>
          <a:stretch>
            <a:fillRect/>
          </a:stretch>
        </p:blipFill>
        <p:spPr>
          <a:xfrm>
            <a:off x="515519" y="2489770"/>
            <a:ext cx="2915837" cy="2179096"/>
          </a:xfrm>
          <a:prstGeom prst="rect">
            <a:avLst/>
          </a:prstGeom>
        </p:spPr>
      </p:pic>
      <p:sp>
        <p:nvSpPr>
          <p:cNvPr id="3" name="Content Placeholder 2">
            <a:extLst>
              <a:ext uri="{FF2B5EF4-FFF2-40B4-BE49-F238E27FC236}">
                <a16:creationId xmlns:a16="http://schemas.microsoft.com/office/drawing/2014/main" id="{A2516E12-7751-4DF7-8CEC-81502DBA90DB}"/>
              </a:ext>
            </a:extLst>
          </p:cNvPr>
          <p:cNvSpPr>
            <a:spLocks noGrp="1"/>
          </p:cNvSpPr>
          <p:nvPr>
            <p:ph idx="1"/>
          </p:nvPr>
        </p:nvSpPr>
        <p:spPr>
          <a:xfrm>
            <a:off x="3770722" y="1055803"/>
            <a:ext cx="8210746" cy="5373278"/>
          </a:xfrm>
        </p:spPr>
        <p:txBody>
          <a:bodyPr vert="horz" lIns="91440" tIns="45720" rIns="91440" bIns="45720" numCol="1" rtlCol="0" anchor="ctr" anchorCtr="0" compatLnSpc="1">
            <a:prstTxWarp prst="textNoShape">
              <a:avLst/>
            </a:prstTxWarp>
            <a:noAutofit/>
          </a:bodyPr>
          <a:lstStyle/>
          <a:p>
            <a:pPr eaLnBrk="1" hangingPunct="1"/>
            <a:r>
              <a:rPr lang="en-GB" altLang="en-US" sz="2000" b="1" dirty="0">
                <a:latin typeface="Comic Sans MS" panose="030F0702030302020204" pitchFamily="66" charset="0"/>
              </a:rPr>
              <a:t>We offer 15 hours provision which means you can use your free 15 hours for a morning or afternoon place 5 days a week. If you would like your child to attend additional hours you can put them down for top up sessions. </a:t>
            </a:r>
          </a:p>
          <a:p>
            <a:pPr eaLnBrk="1" hangingPunct="1"/>
            <a:r>
              <a:rPr lang="en-GB" altLang="en-US" sz="2000" b="1" dirty="0">
                <a:latin typeface="Comic Sans MS" panose="030F0702030302020204" pitchFamily="66" charset="0"/>
              </a:rPr>
              <a:t>With this option you will be charged £10 pound for a session and £3 a day lunch time cover. It is an additional £2.75 if you want your child to have a school dinner.( Alternatively you can provide them with a packed lunch)</a:t>
            </a:r>
          </a:p>
          <a:p>
            <a:pPr eaLnBrk="1" hangingPunct="1"/>
            <a:endParaRPr lang="en-GB" altLang="en-US" sz="2000" u="sng" dirty="0">
              <a:latin typeface="Comic Sans MS" panose="030F0702030302020204" pitchFamily="66" charset="0"/>
            </a:endParaRPr>
          </a:p>
          <a:p>
            <a:pPr eaLnBrk="1" hangingPunct="1"/>
            <a:r>
              <a:rPr lang="en-GB" altLang="en-US" sz="1600" b="1" dirty="0">
                <a:latin typeface="Comic Sans MS" panose="030F0702030302020204" pitchFamily="66" charset="0"/>
              </a:rPr>
              <a:t>* 15 hours free can only be claimed at one setting . </a:t>
            </a:r>
            <a:r>
              <a:rPr lang="en-GB" altLang="en-US" sz="1600" b="1" dirty="0" err="1">
                <a:latin typeface="Comic Sans MS" panose="030F0702030302020204" pitchFamily="66" charset="0"/>
              </a:rPr>
              <a:t>Eg.</a:t>
            </a:r>
            <a:r>
              <a:rPr lang="en-GB" altLang="en-US" sz="1600" b="1" dirty="0">
                <a:latin typeface="Comic Sans MS" panose="030F0702030302020204" pitchFamily="66" charset="0"/>
              </a:rPr>
              <a:t> you can’t have free 15 hours at two different nurseries. You will be charged for all hours after the first 15 unless you have 30hr funding.</a:t>
            </a:r>
          </a:p>
          <a:p>
            <a:pPr>
              <a:buClr>
                <a:srgbClr val="F9A200"/>
              </a:buClr>
              <a:defRPr/>
            </a:pPr>
            <a:endParaRPr lang="en-GB" sz="1400" dirty="0">
              <a:solidFill>
                <a:srgbClr val="000000"/>
              </a:solidFill>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2CA4F-53D6-4014-90FF-02043D449DFB}"/>
              </a:ext>
            </a:extLst>
          </p:cNvPr>
          <p:cNvSpPr>
            <a:spLocks noGrp="1"/>
          </p:cNvSpPr>
          <p:nvPr>
            <p:ph type="title"/>
          </p:nvPr>
        </p:nvSpPr>
        <p:spPr>
          <a:xfrm>
            <a:off x="3841557" y="304486"/>
            <a:ext cx="7372350" cy="1325880"/>
          </a:xfrm>
        </p:spPr>
        <p:txBody>
          <a:bodyPr>
            <a:normAutofit/>
          </a:bodyPr>
          <a:lstStyle/>
          <a:p>
            <a:pPr algn="ctr"/>
            <a:r>
              <a:rPr lang="en-US" sz="3500" dirty="0">
                <a:solidFill>
                  <a:srgbClr val="202C8F"/>
                </a:solidFill>
                <a:latin typeface="Comic Sans MS"/>
                <a:cs typeface="Calibri"/>
              </a:rPr>
              <a:t>30 Hours</a:t>
            </a:r>
            <a:endParaRPr lang="en-US" sz="3500" dirty="0">
              <a:solidFill>
                <a:srgbClr val="202C8F"/>
              </a:solidFill>
              <a:latin typeface="Comic Sans MS"/>
            </a:endParaRPr>
          </a:p>
        </p:txBody>
      </p:sp>
      <p:sp>
        <p:nvSpPr>
          <p:cNvPr id="3" name="Content Placeholder 2">
            <a:extLst>
              <a:ext uri="{FF2B5EF4-FFF2-40B4-BE49-F238E27FC236}">
                <a16:creationId xmlns:a16="http://schemas.microsoft.com/office/drawing/2014/main" id="{72C1D868-8497-4F6A-94C0-40460C7B1846}"/>
              </a:ext>
            </a:extLst>
          </p:cNvPr>
          <p:cNvSpPr>
            <a:spLocks noGrp="1"/>
          </p:cNvSpPr>
          <p:nvPr>
            <p:ph idx="1"/>
          </p:nvPr>
        </p:nvSpPr>
        <p:spPr>
          <a:xfrm>
            <a:off x="3728209" y="1206630"/>
            <a:ext cx="8243832" cy="4260916"/>
          </a:xfrm>
        </p:spPr>
        <p:txBody>
          <a:bodyPr vert="horz" lIns="91440" tIns="45720" rIns="91440" bIns="45720" numCol="1" rtlCol="0" anchor="ctr" anchorCtr="0" compatLnSpc="1">
            <a:prstTxWarp prst="textNoShape">
              <a:avLst/>
            </a:prstTxWarp>
            <a:noAutofit/>
          </a:bodyPr>
          <a:lstStyle/>
          <a:p>
            <a:r>
              <a:rPr lang="en-GB" sz="1800" dirty="0">
                <a:solidFill>
                  <a:srgbClr val="202C8F"/>
                </a:solidFill>
                <a:latin typeface="Comic Sans MS"/>
                <a:ea typeface="+mn-lt"/>
                <a:cs typeface="+mn-lt"/>
              </a:rPr>
              <a:t>We offer 30 hours provision at our Nursery. These are on a first come first serve basis and can only be offered if you have a valid 30 hour code and depending on available space.</a:t>
            </a:r>
            <a:endParaRPr lang="en-US" sz="1800" dirty="0">
              <a:solidFill>
                <a:srgbClr val="202C8F"/>
              </a:solidFill>
              <a:latin typeface="Comic Sans MS"/>
              <a:ea typeface="+mn-lt"/>
              <a:cs typeface="+mn-lt"/>
            </a:endParaRPr>
          </a:p>
          <a:p>
            <a:r>
              <a:rPr lang="en-GB" sz="1800" dirty="0">
                <a:solidFill>
                  <a:srgbClr val="202C8F"/>
                </a:solidFill>
                <a:latin typeface="Comic Sans MS"/>
                <a:ea typeface="+mn-lt"/>
                <a:cs typeface="+mn-lt"/>
              </a:rPr>
              <a:t>Although the sessions will be free you will be charged for lunch time cover at £3 a day plus £2.75 for a school dinner. (Children can bring a pack lunch if you prefer)</a:t>
            </a:r>
            <a:endParaRPr lang="en-US" sz="1800" dirty="0">
              <a:solidFill>
                <a:srgbClr val="202C8F"/>
              </a:solidFill>
              <a:latin typeface="Comic Sans MS"/>
              <a:ea typeface="+mn-lt"/>
              <a:cs typeface="+mn-lt"/>
            </a:endParaRPr>
          </a:p>
          <a:p>
            <a:r>
              <a:rPr lang="en-GB" sz="1800" dirty="0">
                <a:solidFill>
                  <a:srgbClr val="202C8F"/>
                </a:solidFill>
                <a:latin typeface="Comic Sans MS"/>
                <a:ea typeface="+mn-lt"/>
                <a:cs typeface="+mn-lt"/>
              </a:rPr>
              <a:t>If your child goes to another setting as well as our Nursery you need to let the school office know. 30 hours can be shared between two settings.</a:t>
            </a:r>
          </a:p>
          <a:p>
            <a:endParaRPr lang="en-US" sz="1800" dirty="0">
              <a:solidFill>
                <a:srgbClr val="202C8F"/>
              </a:solidFill>
              <a:latin typeface="Comic Sans MS"/>
              <a:ea typeface="+mn-lt"/>
              <a:cs typeface="+mn-lt"/>
            </a:endParaRPr>
          </a:p>
          <a:p>
            <a:r>
              <a:rPr lang="en-GB" sz="1800" dirty="0">
                <a:solidFill>
                  <a:srgbClr val="202C8F"/>
                </a:solidFill>
                <a:latin typeface="Comic Sans MS"/>
                <a:ea typeface="+mn-lt"/>
                <a:cs typeface="+mn-lt"/>
              </a:rPr>
              <a:t>To find out if you are eligible for 30 Hours funding please go on the government website. </a:t>
            </a:r>
            <a:r>
              <a:rPr lang="en-GB" sz="1800" dirty="0">
                <a:solidFill>
                  <a:srgbClr val="202C8F"/>
                </a:solidFill>
                <a:latin typeface="Comic Sans MS"/>
                <a:ea typeface="+mn-lt"/>
                <a:cs typeface="+mn-lt"/>
                <a:hlinkClick r:id="rId2">
                  <a:extLst>
                    <a:ext uri="{A12FA001-AC4F-418D-AE19-62706E023703}">
                      <ahyp:hlinkClr xmlns:ahyp="http://schemas.microsoft.com/office/drawing/2018/hyperlinkcolor" val="tx"/>
                    </a:ext>
                  </a:extLst>
                </a:hlinkClick>
              </a:rPr>
              <a:t>https://www.gov.uk/30-hours-free-childcare</a:t>
            </a:r>
            <a:endParaRPr lang="en-GB" sz="1800" dirty="0">
              <a:solidFill>
                <a:srgbClr val="202C8F"/>
              </a:solidFill>
              <a:latin typeface="Comic Sans MS"/>
              <a:ea typeface="+mn-lt"/>
              <a:cs typeface="+mn-lt"/>
            </a:endParaRPr>
          </a:p>
          <a:p>
            <a:endParaRPr lang="en-GB" sz="1800" dirty="0">
              <a:solidFill>
                <a:srgbClr val="202C8F"/>
              </a:solidFill>
              <a:latin typeface="Comic Sans MS"/>
              <a:ea typeface="+mn-lt"/>
              <a:cs typeface="+mn-lt"/>
            </a:endParaRPr>
          </a:p>
          <a:p>
            <a:r>
              <a:rPr lang="en-GB" sz="1800" b="1" u="sng" dirty="0">
                <a:solidFill>
                  <a:srgbClr val="202C8F"/>
                </a:solidFill>
                <a:latin typeface="Comic Sans MS"/>
                <a:ea typeface="+mn-lt"/>
                <a:cs typeface="+mn-lt"/>
              </a:rPr>
              <a:t>30 Hour codes need to be updated every 3 months. If you don’t renew your code your child will only be able to attend for their free 15 hours.</a:t>
            </a:r>
            <a:endParaRPr lang="en-US" sz="1800" dirty="0">
              <a:solidFill>
                <a:srgbClr val="202C8F"/>
              </a:solidFill>
              <a:latin typeface="Comic Sans MS"/>
              <a:ea typeface="+mn-lt"/>
              <a:cs typeface="+mn-lt"/>
            </a:endParaRPr>
          </a:p>
        </p:txBody>
      </p:sp>
      <p:pic>
        <p:nvPicPr>
          <p:cNvPr id="4" name="Picture 4" descr="A picture containing sushi, food&#10;&#10;Description automatically generated">
            <a:extLst>
              <a:ext uri="{FF2B5EF4-FFF2-40B4-BE49-F238E27FC236}">
                <a16:creationId xmlns:a16="http://schemas.microsoft.com/office/drawing/2014/main" id="{0B79AA49-4C5C-4D29-96A6-A072D42DC4F7}"/>
              </a:ext>
            </a:extLst>
          </p:cNvPr>
          <p:cNvPicPr>
            <a:picLocks noChangeAspect="1"/>
          </p:cNvPicPr>
          <p:nvPr/>
        </p:nvPicPr>
        <p:blipFill>
          <a:blip r:embed="rId3"/>
          <a:stretch>
            <a:fillRect/>
          </a:stretch>
        </p:blipFill>
        <p:spPr>
          <a:xfrm>
            <a:off x="6147825" y="5788571"/>
            <a:ext cx="3716020" cy="1068355"/>
          </a:xfrm>
          <a:prstGeom prst="rect">
            <a:avLst/>
          </a:prstGeom>
        </p:spPr>
      </p:pic>
    </p:spTree>
    <p:extLst>
      <p:ext uri="{BB962C8B-B14F-4D97-AF65-F5344CB8AC3E}">
        <p14:creationId xmlns:p14="http://schemas.microsoft.com/office/powerpoint/2010/main" val="1291897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40B77C0-807A-4011-8DAA-E4F5148BAFE6}"/>
              </a:ext>
            </a:extLst>
          </p:cNvPr>
          <p:cNvSpPr>
            <a:spLocks noGrp="1"/>
          </p:cNvSpPr>
          <p:nvPr>
            <p:ph type="title"/>
          </p:nvPr>
        </p:nvSpPr>
        <p:spPr>
          <a:xfrm>
            <a:off x="4784967" y="50444"/>
            <a:ext cx="8214596" cy="2760098"/>
          </a:xfrm>
        </p:spPr>
        <p:txBody>
          <a:bodyPr>
            <a:normAutofit/>
          </a:bodyPr>
          <a:lstStyle/>
          <a:p>
            <a:r>
              <a:rPr lang="en-GB" altLang="en-US" dirty="0">
                <a:solidFill>
                  <a:srgbClr val="202C8F"/>
                </a:solidFill>
                <a:latin typeface="Comic Sans MS"/>
              </a:rPr>
              <a:t>Changing hours</a:t>
            </a:r>
          </a:p>
        </p:txBody>
      </p:sp>
      <p:sp>
        <p:nvSpPr>
          <p:cNvPr id="12291" name="Content Placeholder 2">
            <a:extLst>
              <a:ext uri="{FF2B5EF4-FFF2-40B4-BE49-F238E27FC236}">
                <a16:creationId xmlns:a16="http://schemas.microsoft.com/office/drawing/2014/main" id="{E8CCD666-9AF7-47C8-925F-97EED3C288F7}"/>
              </a:ext>
            </a:extLst>
          </p:cNvPr>
          <p:cNvSpPr>
            <a:spLocks noGrp="1"/>
          </p:cNvSpPr>
          <p:nvPr>
            <p:ph idx="1"/>
          </p:nvPr>
        </p:nvSpPr>
        <p:spPr>
          <a:xfrm>
            <a:off x="3682031" y="299742"/>
            <a:ext cx="8214596" cy="6157620"/>
          </a:xfrm>
        </p:spPr>
        <p:txBody>
          <a:bodyPr anchor="ctr">
            <a:normAutofit/>
          </a:bodyPr>
          <a:lstStyle/>
          <a:p>
            <a:r>
              <a:rPr lang="en-GB" altLang="en-US" sz="2000" b="1" u="sng" dirty="0">
                <a:solidFill>
                  <a:srgbClr val="202C8F"/>
                </a:solidFill>
                <a:latin typeface="Comic Sans MS" panose="030F0702030302020204" pitchFamily="66" charset="0"/>
              </a:rPr>
              <a:t>We do not change Nursery hours during a term. </a:t>
            </a:r>
          </a:p>
          <a:p>
            <a:r>
              <a:rPr lang="en-GB" altLang="en-US" sz="2000" dirty="0">
                <a:solidFill>
                  <a:srgbClr val="202C8F"/>
                </a:solidFill>
                <a:latin typeface="Comic Sans MS" panose="030F0702030302020204" pitchFamily="66" charset="0"/>
              </a:rPr>
              <a:t>If you accept your child’s place you are agreeing to the hours you have chosen.</a:t>
            </a:r>
          </a:p>
          <a:p>
            <a:r>
              <a:rPr lang="en-GB" altLang="en-US" sz="2000" dirty="0">
                <a:solidFill>
                  <a:srgbClr val="202C8F"/>
                </a:solidFill>
                <a:latin typeface="Comic Sans MS" panose="030F0702030302020204" pitchFamily="66" charset="0"/>
              </a:rPr>
              <a:t>If your circumstances change and you would like to reduce or increase your child’s hours you can </a:t>
            </a:r>
            <a:r>
              <a:rPr lang="en-GB" altLang="en-US" sz="2000" b="1" u="sng" dirty="0">
                <a:solidFill>
                  <a:srgbClr val="202C8F"/>
                </a:solidFill>
                <a:latin typeface="Comic Sans MS" panose="030F0702030302020204" pitchFamily="66" charset="0"/>
              </a:rPr>
              <a:t>do this by the end of each term ready for the new term.</a:t>
            </a:r>
            <a:r>
              <a:rPr lang="en-GB" altLang="en-US" sz="2000" dirty="0">
                <a:solidFill>
                  <a:srgbClr val="202C8F"/>
                </a:solidFill>
                <a:latin typeface="Comic Sans MS" panose="030F0702030302020204" pitchFamily="66" charset="0"/>
              </a:rPr>
              <a:t> All changes are subject to availability and up to date payments. </a:t>
            </a:r>
          </a:p>
          <a:p>
            <a:endParaRPr lang="en-GB" altLang="en-US" sz="2100" dirty="0">
              <a:solidFill>
                <a:srgbClr val="202C8F"/>
              </a:solidFill>
              <a:latin typeface="Comic Sans MS" panose="030F0702030302020204" pitchFamily="66" charset="0"/>
            </a:endParaRPr>
          </a:p>
          <a:p>
            <a:r>
              <a:rPr lang="en-GB" sz="1600" b="1" u="sng" dirty="0">
                <a:solidFill>
                  <a:srgbClr val="202C8F"/>
                </a:solidFill>
                <a:latin typeface="Comic Sans MS" panose="030F0702030302020204" pitchFamily="66" charset="0"/>
                <a:ea typeface="+mn-lt"/>
                <a:cs typeface="+mn-lt"/>
              </a:rPr>
              <a:t>Autumn Term: September- December</a:t>
            </a:r>
            <a:endParaRPr lang="en-US" sz="1600" u="sng" dirty="0">
              <a:solidFill>
                <a:srgbClr val="202C8F"/>
              </a:solidFill>
              <a:latin typeface="Comic Sans MS" panose="030F0702030302020204" pitchFamily="66" charset="0"/>
              <a:ea typeface="+mn-lt"/>
              <a:cs typeface="+mn-lt"/>
            </a:endParaRPr>
          </a:p>
          <a:p>
            <a:r>
              <a:rPr lang="en-GB" sz="1600" b="1" u="sng" dirty="0">
                <a:solidFill>
                  <a:srgbClr val="202C8F"/>
                </a:solidFill>
                <a:latin typeface="Comic Sans MS" panose="030F0702030302020204" pitchFamily="66" charset="0"/>
                <a:ea typeface="+mn-lt"/>
                <a:cs typeface="+mn-lt"/>
              </a:rPr>
              <a:t>Deadline: </a:t>
            </a:r>
            <a:r>
              <a:rPr lang="en-GB" sz="1600" dirty="0">
                <a:solidFill>
                  <a:srgbClr val="202C8F"/>
                </a:solidFill>
                <a:latin typeface="Comic Sans MS" panose="030F0702030302020204" pitchFamily="66" charset="0"/>
                <a:ea typeface="+mn-lt"/>
                <a:cs typeface="+mn-lt"/>
              </a:rPr>
              <a:t>July for September</a:t>
            </a:r>
            <a:endParaRPr lang="en-US" sz="1600" dirty="0">
              <a:solidFill>
                <a:srgbClr val="202C8F"/>
              </a:solidFill>
              <a:latin typeface="Comic Sans MS" panose="030F0702030302020204" pitchFamily="66" charset="0"/>
              <a:ea typeface="+mn-lt"/>
              <a:cs typeface="+mn-lt"/>
            </a:endParaRPr>
          </a:p>
          <a:p>
            <a:endParaRPr lang="en-GB" sz="1600" dirty="0">
              <a:solidFill>
                <a:srgbClr val="202C8F"/>
              </a:solidFill>
              <a:latin typeface="Comic Sans MS" panose="030F0702030302020204" pitchFamily="66" charset="0"/>
              <a:ea typeface="+mn-lt"/>
              <a:cs typeface="+mn-lt"/>
            </a:endParaRPr>
          </a:p>
          <a:p>
            <a:r>
              <a:rPr lang="en-GB" sz="1600" b="1" u="sng" dirty="0">
                <a:solidFill>
                  <a:srgbClr val="202C8F"/>
                </a:solidFill>
                <a:latin typeface="Comic Sans MS" panose="030F0702030302020204" pitchFamily="66" charset="0"/>
                <a:ea typeface="+mn-lt"/>
                <a:cs typeface="+mn-lt"/>
              </a:rPr>
              <a:t>Spring Term: January- March</a:t>
            </a:r>
            <a:endParaRPr lang="en-US" sz="1600" dirty="0">
              <a:solidFill>
                <a:srgbClr val="202C8F"/>
              </a:solidFill>
              <a:latin typeface="Comic Sans MS" panose="030F0702030302020204" pitchFamily="66" charset="0"/>
              <a:ea typeface="+mn-lt"/>
              <a:cs typeface="+mn-lt"/>
            </a:endParaRPr>
          </a:p>
          <a:p>
            <a:r>
              <a:rPr lang="en-GB" sz="1600" b="1" u="sng" dirty="0">
                <a:solidFill>
                  <a:srgbClr val="202C8F"/>
                </a:solidFill>
                <a:latin typeface="Comic Sans MS" panose="030F0702030302020204" pitchFamily="66" charset="0"/>
                <a:ea typeface="+mn-lt"/>
                <a:cs typeface="+mn-lt"/>
              </a:rPr>
              <a:t>Deadline: </a:t>
            </a:r>
            <a:r>
              <a:rPr lang="en-GB" sz="1600" dirty="0">
                <a:solidFill>
                  <a:srgbClr val="202C8F"/>
                </a:solidFill>
                <a:latin typeface="Comic Sans MS" panose="030F0702030302020204" pitchFamily="66" charset="0"/>
                <a:ea typeface="+mn-lt"/>
                <a:cs typeface="+mn-lt"/>
              </a:rPr>
              <a:t>By December for January changes</a:t>
            </a:r>
            <a:endParaRPr lang="en-US" sz="1600" dirty="0">
              <a:solidFill>
                <a:srgbClr val="202C8F"/>
              </a:solidFill>
              <a:latin typeface="Comic Sans MS" panose="030F0702030302020204" pitchFamily="66" charset="0"/>
              <a:ea typeface="+mn-lt"/>
              <a:cs typeface="+mn-lt"/>
            </a:endParaRPr>
          </a:p>
          <a:p>
            <a:endParaRPr lang="en-GB" sz="1600" dirty="0">
              <a:solidFill>
                <a:srgbClr val="202C8F"/>
              </a:solidFill>
              <a:latin typeface="Comic Sans MS" panose="030F0702030302020204" pitchFamily="66" charset="0"/>
              <a:ea typeface="+mn-lt"/>
              <a:cs typeface="+mn-lt"/>
            </a:endParaRPr>
          </a:p>
          <a:p>
            <a:r>
              <a:rPr lang="en-GB" sz="1600" b="1" u="sng" dirty="0">
                <a:solidFill>
                  <a:srgbClr val="202C8F"/>
                </a:solidFill>
                <a:latin typeface="Comic Sans MS" panose="030F0702030302020204" pitchFamily="66" charset="0"/>
                <a:ea typeface="+mn-lt"/>
                <a:cs typeface="+mn-lt"/>
              </a:rPr>
              <a:t>Summer Term: April- July</a:t>
            </a:r>
            <a:endParaRPr lang="en-US" sz="1600" dirty="0">
              <a:solidFill>
                <a:srgbClr val="202C8F"/>
              </a:solidFill>
              <a:latin typeface="Comic Sans MS" panose="030F0702030302020204" pitchFamily="66" charset="0"/>
              <a:ea typeface="+mn-lt"/>
              <a:cs typeface="+mn-lt"/>
            </a:endParaRPr>
          </a:p>
          <a:p>
            <a:r>
              <a:rPr lang="en-GB" sz="1600" b="1" u="sng" dirty="0">
                <a:solidFill>
                  <a:srgbClr val="202C8F"/>
                </a:solidFill>
                <a:latin typeface="Comic Sans MS" panose="030F0702030302020204" pitchFamily="66" charset="0"/>
                <a:ea typeface="+mn-lt"/>
                <a:cs typeface="+mn-lt"/>
              </a:rPr>
              <a:t>Deadline: </a:t>
            </a:r>
            <a:r>
              <a:rPr lang="en-GB" sz="1600" dirty="0">
                <a:solidFill>
                  <a:srgbClr val="202C8F"/>
                </a:solidFill>
                <a:latin typeface="Comic Sans MS" panose="030F0702030302020204" pitchFamily="66" charset="0"/>
                <a:ea typeface="+mn-lt"/>
                <a:cs typeface="+mn-lt"/>
              </a:rPr>
              <a:t>By March for April Changes </a:t>
            </a:r>
            <a:endParaRPr lang="en-GB" sz="2000" dirty="0">
              <a:solidFill>
                <a:srgbClr val="202C8F"/>
              </a:solidFill>
              <a:latin typeface="Comic Sans MS" panose="030F0702030302020204"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A7B1-CDA8-D753-7F39-E217796F2B88}"/>
              </a:ext>
            </a:extLst>
          </p:cNvPr>
          <p:cNvSpPr>
            <a:spLocks noGrp="1"/>
          </p:cNvSpPr>
          <p:nvPr>
            <p:ph type="title"/>
          </p:nvPr>
        </p:nvSpPr>
        <p:spPr>
          <a:xfrm>
            <a:off x="5280330" y="550672"/>
            <a:ext cx="6766560" cy="768096"/>
          </a:xfrm>
        </p:spPr>
        <p:txBody>
          <a:bodyPr/>
          <a:lstStyle/>
          <a:p>
            <a:r>
              <a:rPr lang="en-US" dirty="0">
                <a:latin typeface="Comic Sans MS" panose="030F0702030302020204" pitchFamily="66" charset="0"/>
              </a:rPr>
              <a:t>How do I pay?</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298C75A5-BF35-0BCD-7E8A-FB251773F771}"/>
              </a:ext>
            </a:extLst>
          </p:cNvPr>
          <p:cNvSpPr>
            <a:spLocks noGrp="1"/>
          </p:cNvSpPr>
          <p:nvPr>
            <p:ph idx="1"/>
          </p:nvPr>
        </p:nvSpPr>
        <p:spPr>
          <a:xfrm>
            <a:off x="4224527" y="1772239"/>
            <a:ext cx="7370441" cy="4151041"/>
          </a:xfrm>
        </p:spPr>
        <p:txBody>
          <a:bodyPr/>
          <a:lstStyle/>
          <a:p>
            <a:pPr marL="0" indent="0" eaLnBrk="1" fontAlgn="auto" hangingPunct="1">
              <a:spcAft>
                <a:spcPts val="0"/>
              </a:spcAft>
              <a:buFont typeface="Arial" panose="020B0604020202020204" pitchFamily="34" charset="0"/>
              <a:buNone/>
              <a:defRPr/>
            </a:pPr>
            <a:r>
              <a:rPr lang="en-GB" altLang="en-US" sz="1800" dirty="0">
                <a:latin typeface="Comic Sans MS" panose="030F0702030302020204" pitchFamily="66" charset="0"/>
              </a:rPr>
              <a:t>If your child is attending additional sessions you will be sent an </a:t>
            </a:r>
            <a:r>
              <a:rPr lang="en-GB" altLang="en-US" sz="1800" u="sng" dirty="0">
                <a:solidFill>
                  <a:srgbClr val="FF0000"/>
                </a:solidFill>
                <a:latin typeface="Comic Sans MS" panose="030F0702030302020204" pitchFamily="66" charset="0"/>
              </a:rPr>
              <a:t>invoice each month that you will have to pay online on your parent pay account.</a:t>
            </a:r>
          </a:p>
          <a:p>
            <a:pPr marL="0" indent="0" eaLnBrk="1" fontAlgn="auto" hangingPunct="1">
              <a:spcAft>
                <a:spcPts val="0"/>
              </a:spcAft>
              <a:buFont typeface="Arial" panose="020B0604020202020204" pitchFamily="34" charset="0"/>
              <a:buNone/>
              <a:defRPr/>
            </a:pPr>
            <a:r>
              <a:rPr lang="en-GB" altLang="en-US" sz="1800" dirty="0">
                <a:latin typeface="Comic Sans MS" panose="030F0702030302020204" pitchFamily="66" charset="0"/>
              </a:rPr>
              <a:t>Your child’s reference number and login details will be sent out the first week of school.</a:t>
            </a:r>
          </a:p>
          <a:p>
            <a:pPr marL="0" indent="0" eaLnBrk="1" fontAlgn="auto" hangingPunct="1">
              <a:spcAft>
                <a:spcPts val="0"/>
              </a:spcAft>
              <a:buFont typeface="Arial" panose="020B0604020202020204" pitchFamily="34" charset="0"/>
              <a:buNone/>
              <a:defRPr/>
            </a:pPr>
            <a:r>
              <a:rPr lang="en-GB" altLang="en-US" sz="1800" dirty="0">
                <a:latin typeface="Comic Sans MS" panose="030F0702030302020204" pitchFamily="66" charset="0"/>
              </a:rPr>
              <a:t>The first payment will be given/sent to you before their start date and this will need to be paid before your child starts Nursery.</a:t>
            </a:r>
          </a:p>
          <a:p>
            <a:pPr marL="0" indent="0" eaLnBrk="1" fontAlgn="auto" hangingPunct="1">
              <a:spcAft>
                <a:spcPts val="0"/>
              </a:spcAft>
              <a:buFont typeface="Arial" panose="020B0604020202020204" pitchFamily="34" charset="0"/>
              <a:buNone/>
              <a:defRPr/>
            </a:pPr>
            <a:endParaRPr lang="en-GB" altLang="en-US" sz="1800" dirty="0">
              <a:latin typeface="Comic Sans MS" panose="030F0702030302020204" pitchFamily="66" charset="0"/>
            </a:endParaRPr>
          </a:p>
          <a:p>
            <a:pPr marL="0" indent="0" eaLnBrk="1" fontAlgn="auto" hangingPunct="1">
              <a:spcAft>
                <a:spcPts val="0"/>
              </a:spcAft>
              <a:buFont typeface="Arial" panose="020B0604020202020204" pitchFamily="34" charset="0"/>
              <a:buNone/>
              <a:defRPr/>
            </a:pPr>
            <a:r>
              <a:rPr lang="en-GB" altLang="en-US" sz="1800" dirty="0">
                <a:latin typeface="Comic Sans MS" panose="030F0702030302020204" pitchFamily="66" charset="0"/>
              </a:rPr>
              <a:t>This first payment will need to be paid by cheque as unfortunately your child’s parent pay account can’t be activated until they have begun Nursery.</a:t>
            </a:r>
          </a:p>
          <a:p>
            <a:endParaRPr lang="en-GB" dirty="0"/>
          </a:p>
        </p:txBody>
      </p:sp>
    </p:spTree>
    <p:extLst>
      <p:ext uri="{BB962C8B-B14F-4D97-AF65-F5344CB8AC3E}">
        <p14:creationId xmlns:p14="http://schemas.microsoft.com/office/powerpoint/2010/main" val="1047785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07EAD68-4679-8CCD-A60A-2B1A96703709}"/>
              </a:ext>
            </a:extLst>
          </p:cNvPr>
          <p:cNvSpPr>
            <a:spLocks noGrp="1" noChangeArrowheads="1"/>
          </p:cNvSpPr>
          <p:nvPr>
            <p:ph type="title"/>
          </p:nvPr>
        </p:nvSpPr>
        <p:spPr>
          <a:xfrm>
            <a:off x="5675314" y="203199"/>
            <a:ext cx="4535487" cy="1092200"/>
          </a:xfrm>
        </p:spPr>
        <p:txBody>
          <a:bodyPr/>
          <a:lstStyle/>
          <a:p>
            <a:pPr eaLnBrk="1" hangingPunct="1"/>
            <a:r>
              <a:rPr lang="en-GB" altLang="en-US" sz="6000" dirty="0">
                <a:solidFill>
                  <a:srgbClr val="3399FF"/>
                </a:solidFill>
                <a:latin typeface="Comic Sans MS" panose="030F0702030302020204" pitchFamily="66" charset="0"/>
              </a:rPr>
              <a:t>K</a:t>
            </a:r>
            <a:r>
              <a:rPr lang="en-GB" altLang="en-US" sz="6000" dirty="0">
                <a:solidFill>
                  <a:srgbClr val="00B050"/>
                </a:solidFill>
                <a:latin typeface="Comic Sans MS" panose="030F0702030302020204" pitchFamily="66" charset="0"/>
              </a:rPr>
              <a:t>P</a:t>
            </a:r>
            <a:r>
              <a:rPr lang="en-GB" altLang="en-US" sz="6000" dirty="0">
                <a:solidFill>
                  <a:srgbClr val="FF0000"/>
                </a:solidFill>
                <a:latin typeface="Comic Sans MS" panose="030F0702030302020204" pitchFamily="66" charset="0"/>
              </a:rPr>
              <a:t>S</a:t>
            </a:r>
            <a:r>
              <a:rPr lang="en-GB" altLang="en-US" sz="6000" dirty="0">
                <a:solidFill>
                  <a:srgbClr val="3399FF"/>
                </a:solidFill>
                <a:latin typeface="Comic Sans MS" panose="030F0702030302020204" pitchFamily="66" charset="0"/>
              </a:rPr>
              <a:t> </a:t>
            </a:r>
            <a:r>
              <a:rPr lang="en-GB" altLang="en-US" sz="6000" dirty="0">
                <a:solidFill>
                  <a:srgbClr val="FF3399"/>
                </a:solidFill>
                <a:latin typeface="Comic Sans MS" panose="030F0702030302020204" pitchFamily="66" charset="0"/>
              </a:rPr>
              <a:t>C</a:t>
            </a:r>
            <a:r>
              <a:rPr lang="en-GB" altLang="en-US" sz="6000" dirty="0">
                <a:solidFill>
                  <a:srgbClr val="9966FF"/>
                </a:solidFill>
                <a:latin typeface="Comic Sans MS" panose="030F0702030302020204" pitchFamily="66" charset="0"/>
              </a:rPr>
              <a:t>l</a:t>
            </a:r>
            <a:r>
              <a:rPr lang="en-GB" altLang="en-US" sz="6000" dirty="0">
                <a:solidFill>
                  <a:srgbClr val="0033CC"/>
                </a:solidFill>
                <a:latin typeface="Comic Sans MS" panose="030F0702030302020204" pitchFamily="66" charset="0"/>
              </a:rPr>
              <a:t>u</a:t>
            </a:r>
            <a:r>
              <a:rPr lang="en-GB" altLang="en-US" sz="6000" dirty="0">
                <a:solidFill>
                  <a:srgbClr val="C00000"/>
                </a:solidFill>
                <a:latin typeface="Comic Sans MS" panose="030F0702030302020204" pitchFamily="66" charset="0"/>
              </a:rPr>
              <a:t>b</a:t>
            </a:r>
          </a:p>
        </p:txBody>
      </p:sp>
      <p:sp>
        <p:nvSpPr>
          <p:cNvPr id="3" name="Content Placeholder 2">
            <a:extLst>
              <a:ext uri="{FF2B5EF4-FFF2-40B4-BE49-F238E27FC236}">
                <a16:creationId xmlns:a16="http://schemas.microsoft.com/office/drawing/2014/main" id="{57122639-C7AA-146E-40E3-F7D33DDF51E3}"/>
              </a:ext>
            </a:extLst>
          </p:cNvPr>
          <p:cNvSpPr>
            <a:spLocks noGrp="1"/>
          </p:cNvSpPr>
          <p:nvPr>
            <p:ph idx="1"/>
          </p:nvPr>
        </p:nvSpPr>
        <p:spPr>
          <a:xfrm>
            <a:off x="3648075" y="731838"/>
            <a:ext cx="8218487" cy="5289550"/>
          </a:xfrm>
        </p:spPr>
        <p:txBody>
          <a:bodyPr rtlCol="0">
            <a:normAutofit lnSpcReduction="10000"/>
          </a:bodyPr>
          <a:lstStyle/>
          <a:p>
            <a:pPr>
              <a:defRPr/>
            </a:pPr>
            <a:endParaRPr lang="en-GB" dirty="0"/>
          </a:p>
          <a:p>
            <a:pPr>
              <a:defRPr/>
            </a:pPr>
            <a:endParaRPr lang="en-GB" dirty="0"/>
          </a:p>
          <a:p>
            <a:pPr>
              <a:defRPr/>
            </a:pPr>
            <a:r>
              <a:rPr lang="en-GB" sz="2000" dirty="0">
                <a:latin typeface="Comic Sans MS" panose="030F0702030302020204" pitchFamily="66" charset="0"/>
              </a:rPr>
              <a:t>We are very lucky that our school has a breakfast and after school club. This is open to all children.</a:t>
            </a:r>
          </a:p>
          <a:p>
            <a:pPr>
              <a:defRPr/>
            </a:pPr>
            <a:endParaRPr lang="en-GB" sz="2000" b="1" u="sng" dirty="0">
              <a:latin typeface="Comic Sans MS" panose="030F0702030302020204" pitchFamily="66" charset="0"/>
            </a:endParaRPr>
          </a:p>
          <a:p>
            <a:pPr>
              <a:defRPr/>
            </a:pPr>
            <a:r>
              <a:rPr lang="en-GB" sz="2000" b="1" u="sng" dirty="0">
                <a:latin typeface="Comic Sans MS" panose="030F0702030302020204" pitchFamily="66" charset="0"/>
              </a:rPr>
              <a:t>Options</a:t>
            </a:r>
          </a:p>
          <a:p>
            <a:pPr>
              <a:defRPr/>
            </a:pPr>
            <a:r>
              <a:rPr lang="en-GB" sz="2000" dirty="0">
                <a:latin typeface="Comic Sans MS" panose="030F0702030302020204" pitchFamily="66" charset="0"/>
              </a:rPr>
              <a:t>Breakfast club </a:t>
            </a:r>
            <a:r>
              <a:rPr lang="en-GB" sz="2000" b="1" u="sng" dirty="0">
                <a:latin typeface="Comic Sans MS" panose="030F0702030302020204" pitchFamily="66" charset="0"/>
              </a:rPr>
              <a:t>7:15-8:45 </a:t>
            </a:r>
          </a:p>
          <a:p>
            <a:pPr>
              <a:defRPr/>
            </a:pPr>
            <a:r>
              <a:rPr lang="en-GB" sz="2000" dirty="0">
                <a:latin typeface="Comic Sans MS" panose="030F0702030302020204" pitchFamily="66" charset="0"/>
              </a:rPr>
              <a:t>without breakfast- £4.50 </a:t>
            </a:r>
          </a:p>
          <a:p>
            <a:pPr>
              <a:defRPr/>
            </a:pPr>
            <a:r>
              <a:rPr lang="en-GB" sz="2000" dirty="0">
                <a:latin typeface="Comic Sans MS" panose="030F0702030302020204" pitchFamily="66" charset="0"/>
              </a:rPr>
              <a:t>with breakfast - £5.50</a:t>
            </a:r>
          </a:p>
          <a:p>
            <a:pPr>
              <a:defRPr/>
            </a:pPr>
            <a:endParaRPr lang="en-GB" sz="2000" dirty="0">
              <a:latin typeface="Comic Sans MS" panose="030F0702030302020204" pitchFamily="66" charset="0"/>
            </a:endParaRPr>
          </a:p>
          <a:p>
            <a:pPr>
              <a:defRPr/>
            </a:pPr>
            <a:r>
              <a:rPr lang="en-GB" sz="2000" dirty="0">
                <a:latin typeface="Comic Sans MS" panose="030F0702030302020204" pitchFamily="66" charset="0"/>
              </a:rPr>
              <a:t>Afterschool club </a:t>
            </a:r>
            <a:r>
              <a:rPr lang="en-GB" sz="2000" b="1" u="sng" dirty="0">
                <a:latin typeface="Comic Sans MS" panose="030F0702030302020204" pitchFamily="66" charset="0"/>
              </a:rPr>
              <a:t>3:15-6:00 </a:t>
            </a:r>
            <a:r>
              <a:rPr lang="en-GB" sz="2000" u="sng" dirty="0">
                <a:latin typeface="Comic Sans MS" panose="030F0702030302020204" pitchFamily="66" charset="0"/>
              </a:rPr>
              <a:t>(Early bird until 4pm)</a:t>
            </a:r>
          </a:p>
          <a:p>
            <a:pPr>
              <a:defRPr/>
            </a:pPr>
            <a:r>
              <a:rPr lang="en-GB" sz="2000" dirty="0">
                <a:latin typeface="Comic Sans MS" panose="030F0702030302020204" pitchFamily="66" charset="0"/>
              </a:rPr>
              <a:t>With a light tea £8.50</a:t>
            </a:r>
          </a:p>
          <a:p>
            <a:pPr>
              <a:defRPr/>
            </a:pPr>
            <a:r>
              <a:rPr lang="en-GB" sz="2000" dirty="0">
                <a:latin typeface="Comic Sans MS" panose="030F0702030302020204" pitchFamily="66" charset="0"/>
              </a:rPr>
              <a:t>Early bird £3.50</a:t>
            </a:r>
          </a:p>
          <a:p>
            <a:pPr>
              <a:defRPr/>
            </a:pPr>
            <a:endParaRPr lang="en-GB" sz="2000" dirty="0">
              <a:latin typeface="Comic Sans MS" panose="030F0702030302020204" pitchFamily="66" charset="0"/>
            </a:endParaRPr>
          </a:p>
          <a:p>
            <a:pPr>
              <a:defRPr/>
            </a:pPr>
            <a:r>
              <a:rPr lang="en-GB" sz="2000" dirty="0">
                <a:latin typeface="Comic Sans MS" panose="030F0702030302020204" pitchFamily="66" charset="0"/>
              </a:rPr>
              <a:t>You can pay through child care vouchers, or online. If you are interested please go to our school website where you can find the request form. Children have to be toilet trained to access this. </a:t>
            </a:r>
          </a:p>
        </p:txBody>
      </p:sp>
      <p:pic>
        <p:nvPicPr>
          <p:cNvPr id="12292" name="Picture 2" descr="Image result for children playing eyfs clipart">
            <a:extLst>
              <a:ext uri="{FF2B5EF4-FFF2-40B4-BE49-F238E27FC236}">
                <a16:creationId xmlns:a16="http://schemas.microsoft.com/office/drawing/2014/main" id="{6600D460-DBF6-5367-465F-DCC0120B6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0801" y="2391568"/>
            <a:ext cx="14763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0DB2AB83EFBD46A44F3872C9D04C01" ma:contentTypeVersion="18" ma:contentTypeDescription="Create a new document." ma:contentTypeScope="" ma:versionID="385bdad908842beaea679c656ccb5c83">
  <xsd:schema xmlns:xsd="http://www.w3.org/2001/XMLSchema" xmlns:xs="http://www.w3.org/2001/XMLSchema" xmlns:p="http://schemas.microsoft.com/office/2006/metadata/properties" xmlns:ns2="6c015467-cc39-43ed-8f8b-3bdaafc29069" xmlns:ns3="1f091fe9-d235-459f-9fc0-f62daaec2a3a" targetNamespace="http://schemas.microsoft.com/office/2006/metadata/properties" ma:root="true" ma:fieldsID="9f884253fa4d75398da3e10b01b63afe" ns2:_="" ns3:_="">
    <xsd:import namespace="6c015467-cc39-43ed-8f8b-3bdaafc29069"/>
    <xsd:import namespace="1f091fe9-d235-459f-9fc0-f62daaec2a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015467-cc39-43ed-8f8b-3bdaafc290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2859da6-4b8c-400e-9813-9c869b8d5a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091fe9-d235-459f-9fc0-f62daaec2a3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9b91ec7-4931-4d5b-93d5-aa946da26faf}" ma:internalName="TaxCatchAll" ma:showField="CatchAllData" ma:web="1f091fe9-d235-459f-9fc0-f62daaec2a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091fe9-d235-459f-9fc0-f62daaec2a3a" xsi:nil="true"/>
    <lcf76f155ced4ddcb4097134ff3c332f xmlns="6c015467-cc39-43ed-8f8b-3bdaafc2906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C958ABE-61EC-471D-B4DB-F48A7556F5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015467-cc39-43ed-8f8b-3bdaafc29069"/>
    <ds:schemaRef ds:uri="1f091fe9-d235-459f-9fc0-f62daaec2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8252FA-C980-40E5-BA2D-175E1FEFE38B}">
  <ds:schemaRefs>
    <ds:schemaRef ds:uri="http://schemas.microsoft.com/sharepoint/v3/contenttype/forms"/>
  </ds:schemaRefs>
</ds:datastoreItem>
</file>

<file path=customXml/itemProps3.xml><?xml version="1.0" encoding="utf-8"?>
<ds:datastoreItem xmlns:ds="http://schemas.openxmlformats.org/officeDocument/2006/customXml" ds:itemID="{A8955F3B-2CB3-43FE-9CE8-BE93810674DC}">
  <ds:schemaRefs>
    <ds:schemaRef ds:uri="http://schemas.microsoft.com/office/2006/metadata/properties"/>
    <ds:schemaRef ds:uri="13c57ea0-a3b8-4717-87b6-b44c64194a59"/>
    <ds:schemaRef ds:uri="http://schemas.openxmlformats.org/package/2006/metadata/core-properties"/>
    <ds:schemaRef ds:uri="http://purl.org/dc/elements/1.1/"/>
    <ds:schemaRef ds:uri="0ea33cef-e456-428b-9347-7eb1e8d79c20"/>
    <ds:schemaRef ds:uri="http://www.w3.org/XML/1998/namespace"/>
    <ds:schemaRef ds:uri="http://schemas.microsoft.com/office/infopath/2007/PartnerControls"/>
    <ds:schemaRef ds:uri="http://schemas.microsoft.com/office/2006/documentManagement/types"/>
    <ds:schemaRef ds:uri="http://purl.org/dc/terms/"/>
    <ds:schemaRef ds:uri="http://purl.org/dc/dcmitype/"/>
    <ds:schemaRef ds:uri="1f091fe9-d235-459f-9fc0-f62daaec2a3a"/>
    <ds:schemaRef ds:uri="6c015467-cc39-43ed-8f8b-3bdaafc29069"/>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{B4463747-3536-4B00-8CA1-B8B35C9F6CE7}tf78438558_win32</Template>
  <TotalTime>963</TotalTime>
  <Words>2187</Words>
  <Application>Microsoft Office PowerPoint</Application>
  <PresentationFormat>Widescreen</PresentationFormat>
  <Paragraphs>157</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Black</vt:lpstr>
      <vt:lpstr>Calibri</vt:lpstr>
      <vt:lpstr>Calibri Light</vt:lpstr>
      <vt:lpstr>Comic Sans MS</vt:lpstr>
      <vt:lpstr>Sabon Next LT</vt:lpstr>
      <vt:lpstr>Wingdings</vt:lpstr>
      <vt:lpstr>Office Theme</vt:lpstr>
      <vt:lpstr>Welcome to KPS Nursery </vt:lpstr>
      <vt:lpstr>What is the Early Years Foundation Stage? </vt:lpstr>
      <vt:lpstr>Meet the staff</vt:lpstr>
      <vt:lpstr>The Nursery Day </vt:lpstr>
      <vt:lpstr>15 Hours and Top up sessions </vt:lpstr>
      <vt:lpstr>30 Hours</vt:lpstr>
      <vt:lpstr>Changing hours</vt:lpstr>
      <vt:lpstr>How do I pay?</vt:lpstr>
      <vt:lpstr>KPS Club</vt:lpstr>
      <vt:lpstr>What should my child wear to Nursery?</vt:lpstr>
      <vt:lpstr>PowerPoint Presentation</vt:lpstr>
      <vt:lpstr>PowerPoint Presentation</vt:lpstr>
      <vt:lpstr>PowerPoint Presentation</vt:lpstr>
      <vt:lpstr>Snack Time</vt:lpstr>
      <vt:lpstr>What will a typical day in Nursery look like?</vt:lpstr>
      <vt:lpstr>Choosing their own learning:</vt:lpstr>
      <vt:lpstr>Talk For Writing</vt:lpstr>
      <vt:lpstr>Book bags</vt:lpstr>
      <vt:lpstr>Learning Journeys and  WOW Moments!</vt:lpstr>
      <vt:lpstr>Class Dojo</vt:lpstr>
      <vt:lpstr>Donations</vt:lpstr>
      <vt:lpstr>What will help to ensure a smooth start for your child?</vt:lpstr>
      <vt:lpstr>What should I do If someone new is picking my child up from Nursery?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KPS Nursery</dc:title>
  <dc:subject/>
  <dc:creator>Sarah Dudley</dc:creator>
  <cp:lastModifiedBy>Michelle Heysmond</cp:lastModifiedBy>
  <cp:revision>7</cp:revision>
  <dcterms:created xsi:type="dcterms:W3CDTF">2022-11-29T21:40:56Z</dcterms:created>
  <dcterms:modified xsi:type="dcterms:W3CDTF">2024-06-30T15:06:39Z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0x01010088C24744E40E2D43BAADDF92365E849A</vt:lpwstr>
  </property>
  <property fmtid="{D5CDD505-2E9C-101B-9397-08002B2CF9AE}" pid="3" name="MediaServiceImageTags">
    <vt:lpwstr/>
  </property>
</Properties>
</file>